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notesSlides/notesSlide2.xml" ContentType="application/vnd.openxmlformats-officedocument.presentationml.notesSlide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Default Extension="png" ContentType="image/png"/>
  <Override PartName="/ppt/charts/chart58.xml" ContentType="application/vnd.openxmlformats-officedocument.drawingml.chart+xml"/>
  <Override PartName="/ppt/charts/chart76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18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drawings/drawing25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drawings/drawing19.xml" ContentType="application/vnd.openxmlformats-officedocument.drawingml.chartshapes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drawings/drawing26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78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activeX/activeX1.xml" ContentType="application/vnd.ms-office.activeX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drawings/drawing2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7" r:id="rId30"/>
    <p:sldId id="295" r:id="rId31"/>
    <p:sldId id="278" r:id="rId32"/>
    <p:sldId id="279" r:id="rId33"/>
    <p:sldId id="276" r:id="rId34"/>
    <p:sldId id="280" r:id="rId35"/>
    <p:sldId id="281" r:id="rId36"/>
    <p:sldId id="296" r:id="rId37"/>
    <p:sldId id="282" r:id="rId38"/>
    <p:sldId id="283" r:id="rId39"/>
    <p:sldId id="275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Office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0.xlsx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Office_Excel71.xlsx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5.xlsx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7.xlsx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_____Microsoft_Office_Excel78.xlsx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_____Microsoft_Office_Excel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_____Microsoft_Office_Excel80.xlsx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1.xlsx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975308641975499E-2"/>
          <c:y val="3.086635926983939E-2"/>
          <c:w val="0.96095290172061265"/>
          <c:h val="0.76807919110253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58900797122582E-2"/>
                  <c:y val="7.2561850407174841E-3"/>
                </c:manualLayout>
              </c:layout>
              <c:showVal val="1"/>
            </c:dLbl>
            <c:dLbl>
              <c:idx val="1"/>
              <c:layout>
                <c:manualLayout>
                  <c:x val="-1.69753086419754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333113,75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16049382716051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2.3148148148148147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331853,51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543209876543223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332609.76</c:v>
                </c:pt>
                <c:pt idx="1">
                  <c:v>333113.75</c:v>
                </c:pt>
                <c:pt idx="2">
                  <c:v>388588.58</c:v>
                </c:pt>
                <c:pt idx="3">
                  <c:v>331853.51</c:v>
                </c:pt>
                <c:pt idx="4">
                  <c:v>321363.51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0123456790123468E-2"/>
                  <c:y val="2.80591533346169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333703,75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6234567901234612E-2"/>
                  <c:y val="-1.947911229445022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335444,5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3209876543210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7037037037037292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331853,51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3.5493705647905292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333703.75</c:v>
                </c:pt>
                <c:pt idx="1">
                  <c:v>335444.5</c:v>
                </c:pt>
                <c:pt idx="2">
                  <c:v>392169.85</c:v>
                </c:pt>
                <c:pt idx="3">
                  <c:v>331853.51</c:v>
                </c:pt>
                <c:pt idx="4">
                  <c:v>321363.51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dLbl>
              <c:idx val="0"/>
              <c:layout>
                <c:manualLayout>
                  <c:x val="1.5432098765432164E-2"/>
                  <c:y val="0.105214683090403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1094,01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45E-2"/>
                  <c:y val="3.62809252035874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2330,75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6975308641975398E-2"/>
                  <c:y val="-1.08842775610762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1094.01</c:v>
                </c:pt>
                <c:pt idx="1">
                  <c:v>2330.75</c:v>
                </c:pt>
                <c:pt idx="2">
                  <c:v>3581.27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48265600"/>
        <c:axId val="148304256"/>
      </c:barChart>
      <c:catAx>
        <c:axId val="148265600"/>
        <c:scaling>
          <c:orientation val="minMax"/>
        </c:scaling>
        <c:axPos val="b"/>
        <c:tickLblPos val="nextTo"/>
        <c:crossAx val="148304256"/>
        <c:crosses val="autoZero"/>
        <c:auto val="1"/>
        <c:lblAlgn val="ctr"/>
        <c:lblOffset val="100"/>
      </c:catAx>
      <c:valAx>
        <c:axId val="148304256"/>
        <c:scaling>
          <c:orientation val="minMax"/>
        </c:scaling>
        <c:delete val="1"/>
        <c:axPos val="l"/>
        <c:numFmt formatCode="General" sourceLinked="1"/>
        <c:tickLblPos val="none"/>
        <c:crossAx val="14826560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7770450568678919"/>
          <c:y val="0.91159796875260568"/>
          <c:w val="0.62476463011568728"/>
          <c:h val="8.840203124738547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0.76000000000000523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0.76000000000000523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64263024712406"/>
          <c:y val="0.17386877432178952"/>
          <c:w val="0.77471473950575265"/>
          <c:h val="0.3776690976791067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1"/>
              <c:layout>
                <c:manualLayout>
                  <c:x val="2.7350550061915613E-2"/>
                  <c:y val="-4.44441333743945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16859,0 тыс.рублей</c:v>
                </c:pt>
                <c:pt idx="1">
                  <c:v>Налоги на имущество 6075,2 тыс. рублей</c:v>
                </c:pt>
                <c:pt idx="2">
                  <c:v>Акцизы по подакцизным товарам 4690,2 тыс. рублей</c:v>
                </c:pt>
                <c:pt idx="3">
                  <c:v>Налоги на совокупный доход 26831,0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0.30900000000000039</c:v>
                </c:pt>
                <c:pt idx="1">
                  <c:v>0.112</c:v>
                </c:pt>
                <c:pt idx="2">
                  <c:v>8.6000000000000021E-2</c:v>
                </c:pt>
                <c:pt idx="3">
                  <c:v>0.49300000000000038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596"/>
          <c:w val="0.87095123130036378"/>
          <c:h val="0.3376261583471014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17582,8 тыс.рублей</c:v>
                </c:pt>
                <c:pt idx="1">
                  <c:v>Налоги на имущество 6165,2 тыс. рублей</c:v>
                </c:pt>
                <c:pt idx="2">
                  <c:v>Акцизы по подакцизным товарам 5258,8 тыс. рублей</c:v>
                </c:pt>
                <c:pt idx="3">
                  <c:v>Налоги на совокупный доход 28042,5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0.30800000000000038</c:v>
                </c:pt>
                <c:pt idx="1">
                  <c:v>0.1080000000000001</c:v>
                </c:pt>
                <c:pt idx="2">
                  <c:v>9.2000000000000026E-2</c:v>
                </c:pt>
                <c:pt idx="3">
                  <c:v>0.49200000000000038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663"/>
          <c:w val="0.870951231300364"/>
          <c:h val="0.33762615834710152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год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18478,1 тыс.рублей</c:v>
                </c:pt>
                <c:pt idx="1">
                  <c:v>Налоги на имущество 6257,7 тыс. рублей</c:v>
                </c:pt>
                <c:pt idx="2">
                  <c:v>Акцизы по подакцизным товарам 5583,6 тыс. рублей</c:v>
                </c:pt>
                <c:pt idx="3">
                  <c:v>Налоги на совокупный доход 29350,9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0.31000000000000039</c:v>
                </c:pt>
                <c:pt idx="1">
                  <c:v>0.10500000000000002</c:v>
                </c:pt>
                <c:pt idx="2">
                  <c:v>9.3000000000000166E-2</c:v>
                </c:pt>
                <c:pt idx="3">
                  <c:v>0.49200000000000038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663"/>
          <c:w val="0.870951231300364"/>
          <c:h val="0.33762615834710152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2.456723332505634E-2"/>
          <c:y val="2.4495735041785482E-2"/>
          <c:w val="0.9508655333498891"/>
          <c:h val="0.728884102967538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15376.7</c:v>
                </c:pt>
                <c:pt idx="1">
                  <c:v>15123.2</c:v>
                </c:pt>
                <c:pt idx="2" formatCode="0.0">
                  <c:v>16859</c:v>
                </c:pt>
                <c:pt idx="3">
                  <c:v>17582.8</c:v>
                </c:pt>
                <c:pt idx="4">
                  <c:v>18478.099999999969</c:v>
                </c:pt>
              </c:numCache>
            </c:numRef>
          </c:val>
        </c:ser>
        <c:overlap val="100"/>
        <c:axId val="149349120"/>
        <c:axId val="149350656"/>
      </c:barChart>
      <c:catAx>
        <c:axId val="149349120"/>
        <c:scaling>
          <c:orientation val="minMax"/>
        </c:scaling>
        <c:axPos val="b"/>
        <c:tickLblPos val="nextTo"/>
        <c:crossAx val="149350656"/>
        <c:crosses val="autoZero"/>
        <c:auto val="1"/>
        <c:lblAlgn val="ctr"/>
        <c:lblOffset val="100"/>
      </c:catAx>
      <c:valAx>
        <c:axId val="149350656"/>
        <c:scaling>
          <c:orientation val="minMax"/>
        </c:scaling>
        <c:delete val="1"/>
        <c:axPos val="l"/>
        <c:numFmt formatCode="General" sourceLinked="1"/>
        <c:tickLblPos val="none"/>
        <c:crossAx val="1493491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0.23800000000000004</c:v>
                </c:pt>
                <c:pt idx="1">
                  <c:v>0.76200000000000101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0.76000000000000301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0.76000000000000512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3.0917657999578841E-2"/>
          <c:y val="7.4073555623990969E-2"/>
          <c:w val="0.96599057620046624"/>
          <c:h val="0.7486355689937845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4607.9000000000005</c:v>
                </c:pt>
                <c:pt idx="1">
                  <c:v>4632.7</c:v>
                </c:pt>
                <c:pt idx="2">
                  <c:v>4690.2</c:v>
                </c:pt>
                <c:pt idx="3">
                  <c:v>5258.8</c:v>
                </c:pt>
                <c:pt idx="4">
                  <c:v>5583.6</c:v>
                </c:pt>
              </c:numCache>
            </c:numRef>
          </c:val>
        </c:ser>
        <c:gapWidth val="55"/>
        <c:overlap val="100"/>
        <c:axId val="149694720"/>
        <c:axId val="149819392"/>
      </c:barChart>
      <c:catAx>
        <c:axId val="149694720"/>
        <c:scaling>
          <c:orientation val="minMax"/>
        </c:scaling>
        <c:axPos val="b"/>
        <c:majorTickMark val="none"/>
        <c:tickLblPos val="nextTo"/>
        <c:crossAx val="149819392"/>
        <c:crosses val="autoZero"/>
        <c:auto val="1"/>
        <c:lblAlgn val="ctr"/>
        <c:lblOffset val="100"/>
      </c:catAx>
      <c:valAx>
        <c:axId val="1498193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969472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0.73400000000000065</c:v>
                </c:pt>
                <c:pt idx="1">
                  <c:v>0.26600000000000001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0.33000000000000285</c:v>
                </c:pt>
                <c:pt idx="1">
                  <c:v>0.67000000000000592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1.543209876543213E-3"/>
                  <c:y val="-0.304715840386940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20332,2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0864197530864235E-3"/>
                  <c:y val="-0.353083434099153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21299,4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864197530863662E-3"/>
                  <c:y val="-0.377267230955260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26831,0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864197530864369E-3"/>
                  <c:y val="-0.3675937122128187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28042,5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1316741696018078E-16"/>
                  <c:y val="-0.411124546553808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29350,9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20332.2</c:v>
                </c:pt>
                <c:pt idx="1">
                  <c:v>21299.4</c:v>
                </c:pt>
                <c:pt idx="2">
                  <c:v>26831</c:v>
                </c:pt>
                <c:pt idx="3">
                  <c:v>28042.5</c:v>
                </c:pt>
                <c:pt idx="4">
                  <c:v>29350.9</c:v>
                </c:pt>
              </c:numCache>
            </c:numRef>
          </c:val>
        </c:ser>
        <c:overlap val="100"/>
        <c:axId val="150173568"/>
        <c:axId val="150175104"/>
      </c:barChart>
      <c:catAx>
        <c:axId val="150173568"/>
        <c:scaling>
          <c:orientation val="minMax"/>
        </c:scaling>
        <c:axPos val="b"/>
        <c:tickLblPos val="nextTo"/>
        <c:crossAx val="150175104"/>
        <c:crosses val="autoZero"/>
        <c:auto val="1"/>
        <c:lblAlgn val="ctr"/>
        <c:lblOffset val="100"/>
      </c:catAx>
      <c:valAx>
        <c:axId val="150175104"/>
        <c:scaling>
          <c:orientation val="minMax"/>
        </c:scaling>
        <c:delete val="1"/>
        <c:axPos val="l"/>
        <c:numFmt formatCode="General" sourceLinked="1"/>
        <c:tickLblPos val="none"/>
        <c:crossAx val="150173568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1.391294609981048E-2"/>
          <c:y val="4.9382370415994033E-2"/>
          <c:w val="0.73605449298084213"/>
          <c:h val="0.748635568993784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6206.7</c:v>
                </c:pt>
                <c:pt idx="1">
                  <c:v>7915.2</c:v>
                </c:pt>
                <c:pt idx="2">
                  <c:v>7069.5</c:v>
                </c:pt>
                <c:pt idx="3">
                  <c:v>7797.2</c:v>
                </c:pt>
                <c:pt idx="4">
                  <c:v>8860.2000000000007</c:v>
                </c:pt>
              </c:numCache>
            </c:numRef>
          </c:val>
        </c:ser>
        <c:gapWidth val="55"/>
        <c:overlap val="100"/>
        <c:axId val="149933056"/>
        <c:axId val="150343680"/>
      </c:barChart>
      <c:catAx>
        <c:axId val="149933056"/>
        <c:scaling>
          <c:orientation val="minMax"/>
        </c:scaling>
        <c:axPos val="b"/>
        <c:majorTickMark val="none"/>
        <c:tickLblPos val="nextTo"/>
        <c:crossAx val="150343680"/>
        <c:crosses val="autoZero"/>
        <c:auto val="1"/>
        <c:lblAlgn val="ctr"/>
        <c:lblOffset val="100"/>
      </c:catAx>
      <c:valAx>
        <c:axId val="1503436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993305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0.87000000000000455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0.77000000000000102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dLbl>
              <c:idx val="4"/>
              <c:layout>
                <c:manualLayout>
                  <c:x val="4.1025825092873364E-2"/>
                  <c:y val="-1.53634041294203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11923,7 тыс. рублей</c:v>
                </c:pt>
                <c:pt idx="1">
                  <c:v>Штрафы, санкции, возмещение ущерба 217,0 тыс. рублей</c:v>
                </c:pt>
                <c:pt idx="2">
                  <c:v>Платежи при пользовании природными ресурсами 195,5 тыс. рублей</c:v>
                </c:pt>
                <c:pt idx="3">
                  <c:v>Доходы от использования имущества 2562,7 тыс. рублей</c:v>
                </c:pt>
                <c:pt idx="4">
                  <c:v>Доходы от продажи материальных и нематериальных активов 360,0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0.78100000000000003</c:v>
                </c:pt>
                <c:pt idx="1">
                  <c:v>1.4E-2</c:v>
                </c:pt>
                <c:pt idx="2">
                  <c:v>1.2999999999999998E-2</c:v>
                </c:pt>
                <c:pt idx="3">
                  <c:v>0.16800000000000001</c:v>
                </c:pt>
                <c:pt idx="4">
                  <c:v>2.4E-2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389"/>
          <c:h val="0.41095897841485446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dLbl>
              <c:idx val="4"/>
              <c:layout>
                <c:manualLayout>
                  <c:x val="5.470110012383135E-2"/>
                  <c:y val="-2.57027353849423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12353,0 тыс. рублей</c:v>
                </c:pt>
                <c:pt idx="1">
                  <c:v>Штрафы, санкции, возмещение ущерба 224,8тыс. рублей</c:v>
                </c:pt>
                <c:pt idx="2">
                  <c:v>Платежи при пользовании природными ресурсами 203,3 тыс. рублей</c:v>
                </c:pt>
                <c:pt idx="3">
                  <c:v>Доходы от использования имущества 2400,8 тыс. рублей</c:v>
                </c:pt>
                <c:pt idx="4">
                  <c:v>Доходы от продажи материальных и нематериальных активов 360,0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0.79500000000000004</c:v>
                </c:pt>
                <c:pt idx="1">
                  <c:v>1.4999999999999998E-2</c:v>
                </c:pt>
                <c:pt idx="2">
                  <c:v>1.2999999999999998E-2</c:v>
                </c:pt>
                <c:pt idx="3">
                  <c:v>0.15400000000000019</c:v>
                </c:pt>
                <c:pt idx="4">
                  <c:v>2.3E-2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411"/>
          <c:h val="0.4323778571946645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dLbl>
              <c:idx val="3"/>
              <c:layout>
                <c:manualLayout>
                  <c:x val="-3.2748694841104362E-2"/>
                  <c:y val="-6.4256838462355978E-3"/>
                </c:manualLayout>
              </c:layout>
              <c:showVal val="1"/>
            </c:dLbl>
            <c:dLbl>
              <c:idx val="4"/>
              <c:layout>
                <c:manualLayout>
                  <c:x val="3.7427079818405012E-2"/>
                  <c:y val="-1.713515692329484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12785,3 тыс. рублей</c:v>
                </c:pt>
                <c:pt idx="1">
                  <c:v>Штрафы, санкции, возмещение ущерба 232,7 тыс. рублей</c:v>
                </c:pt>
                <c:pt idx="2">
                  <c:v>Платежи при пользовании природными ресурсами 211,4 тыс. рублей</c:v>
                </c:pt>
                <c:pt idx="3">
                  <c:v>Доходы от использования имущества 2405,2 тыс. рублей</c:v>
                </c:pt>
                <c:pt idx="4">
                  <c:v>Доходы от продажи материальных и нематериальных активов 360,0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0.79900000000000004</c:v>
                </c:pt>
                <c:pt idx="1">
                  <c:v>1.4E-2</c:v>
                </c:pt>
                <c:pt idx="2">
                  <c:v>1.2999999999999998E-2</c:v>
                </c:pt>
                <c:pt idx="3">
                  <c:v>0.15000000000000019</c:v>
                </c:pt>
                <c:pt idx="4">
                  <c:v>2.1999999999999999E-2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411"/>
          <c:h val="0.4323778571946645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366845533999776"/>
          <c:y val="0.14353855852767733"/>
          <c:w val="0.67442938927872864"/>
          <c:h val="0.3120584831683858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758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58017,0 тыс. рублей</c:v>
                </c:pt>
                <c:pt idx="1">
                  <c:v>Субвенции 106060,0 тыс. рублей</c:v>
                </c:pt>
                <c:pt idx="2">
                  <c:v>Субсидии 86107,81 тыс. рублей</c:v>
                </c:pt>
                <c:pt idx="3">
                  <c:v>Иные безвозмездные поступления 68689,47тыс.рублей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0.18200000000000019</c:v>
                </c:pt>
                <c:pt idx="1">
                  <c:v>0.33300000000000052</c:v>
                </c:pt>
                <c:pt idx="2">
                  <c:v>0.27</c:v>
                </c:pt>
                <c:pt idx="3">
                  <c:v>0.21500000000000019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46603019154705788"/>
          <c:w val="0.870951231300364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256869043987031"/>
          <c:y val="0.14760550372782891"/>
          <c:w val="0.6766289190789847"/>
          <c:h val="0.3130762056224525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7,1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76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7,0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44265 тыс. рублей</c:v>
                </c:pt>
                <c:pt idx="1">
                  <c:v>Субвенции 105892,1 тыс. рублей</c:v>
                </c:pt>
                <c:pt idx="2">
                  <c:v>Субсидии 95959,11тыс. рублей</c:v>
                </c:pt>
                <c:pt idx="3">
                  <c:v>Иные безвозмездные поступления 13146,1тыс.рублей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0.17100000000000001</c:v>
                </c:pt>
                <c:pt idx="1">
                  <c:v>0.40800000000000008</c:v>
                </c:pt>
                <c:pt idx="2">
                  <c:v>0.37000000000000038</c:v>
                </c:pt>
                <c:pt idx="3">
                  <c:v>5.1000000000000004E-2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6112E-2"/>
          <c:y val="0.47868529125330039"/>
          <c:w val="0.87095123130036423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318167297787199"/>
          <c:y val="1.2784972251784005E-2"/>
        </c:manualLayout>
      </c:layout>
    </c:title>
    <c:plotArea>
      <c:layout>
        <c:manualLayout>
          <c:layoutTarget val="inner"/>
          <c:xMode val="edge"/>
          <c:yMode val="edge"/>
          <c:x val="0.13243911631162417"/>
          <c:y val="0.14529748452490607"/>
          <c:w val="0.69942104413058015"/>
          <c:h val="0.316062598048693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1168500206385387E-3"/>
                  <c:y val="-3.63291088322652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41,1%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7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46328 тыс. рублей</c:v>
                </c:pt>
                <c:pt idx="1">
                  <c:v>Субвенции 101011,7 тыс. рублей</c:v>
                </c:pt>
                <c:pt idx="2">
                  <c:v>Субсидии 89794,71 тыс. рублей</c:v>
                </c:pt>
                <c:pt idx="3">
                  <c:v>Иные безвозмездные поступления 8564,2 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0.18900000000000022</c:v>
                </c:pt>
                <c:pt idx="1">
                  <c:v>0.41100000000000031</c:v>
                </c:pt>
                <c:pt idx="2">
                  <c:v>0.36500000000000032</c:v>
                </c:pt>
                <c:pt idx="3">
                  <c:v>3.500000000000001E-2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6112E-2"/>
          <c:y val="0.46670845174653663"/>
          <c:w val="0.87095123130036423"/>
          <c:h val="0.53329154825346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6975308641975485E-2"/>
          <c:y val="5.7144965612843074E-2"/>
          <c:w val="0.95111499951394951"/>
          <c:h val="0.741800584759530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5432098765432256E-3"/>
                  <c:y val="-0.37039631123807676"/>
                </c:manualLayout>
              </c:layout>
              <c:showVal val="1"/>
            </c:dLbl>
            <c:dLbl>
              <c:idx val="1"/>
              <c:layout>
                <c:manualLayout>
                  <c:x val="5.8005976697164206E-3"/>
                  <c:y val="-0.39896061924954185"/>
                </c:manualLayout>
              </c:layout>
              <c:showVal val="1"/>
            </c:dLbl>
            <c:dLbl>
              <c:idx val="2"/>
              <c:layout>
                <c:manualLayout>
                  <c:x val="5.6144536652096427E-3"/>
                  <c:y val="-0.38229635739364493"/>
                </c:manualLayout>
              </c:layout>
              <c:showVal val="1"/>
            </c:dLbl>
            <c:dLbl>
              <c:idx val="3"/>
              <c:layout>
                <c:manualLayout>
                  <c:x val="7.1576750848921442E-3"/>
                  <c:y val="-0.35402996035292617"/>
                </c:manualLayout>
              </c:layout>
              <c:showVal val="1"/>
            </c:dLbl>
            <c:dLbl>
              <c:idx val="4"/>
              <c:layout>
                <c:manualLayout>
                  <c:x val="1.7292585676999901E-3"/>
                  <c:y val="-0.33754857179365211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(оценка)</c:v>
                </c:pt>
                <c:pt idx="2">
                  <c:v>2019 год (прогноз)</c:v>
                </c:pt>
                <c:pt idx="3">
                  <c:v>2020 год (прогноз)</c:v>
                </c:pt>
                <c:pt idx="4">
                  <c:v>2021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333703.75</c:v>
                </c:pt>
                <c:pt idx="1">
                  <c:v>402739.68</c:v>
                </c:pt>
                <c:pt idx="2">
                  <c:v>392169.85</c:v>
                </c:pt>
                <c:pt idx="3">
                  <c:v>331853.51</c:v>
                </c:pt>
                <c:pt idx="4">
                  <c:v>321363.51</c:v>
                </c:pt>
              </c:numCache>
            </c:numRef>
          </c:val>
        </c:ser>
        <c:overlap val="100"/>
        <c:axId val="150601728"/>
        <c:axId val="150603264"/>
      </c:barChart>
      <c:catAx>
        <c:axId val="150601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0603264"/>
        <c:crosses val="autoZero"/>
        <c:auto val="1"/>
        <c:lblAlgn val="ctr"/>
        <c:lblOffset val="100"/>
      </c:catAx>
      <c:valAx>
        <c:axId val="150603264"/>
        <c:scaling>
          <c:orientation val="minMax"/>
        </c:scaling>
        <c:delete val="1"/>
        <c:axPos val="l"/>
        <c:numFmt formatCode="General" sourceLinked="1"/>
        <c:tickLblPos val="none"/>
        <c:crossAx val="150601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3888888888889051E-2"/>
          <c:y val="0"/>
          <c:w val="0.61882716049383268"/>
          <c:h val="0.8649704239040494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43973.58</c:v>
                </c:pt>
                <c:pt idx="1">
                  <c:v>47278.850000000013</c:v>
                </c:pt>
                <c:pt idx="2">
                  <c:v>47748.97</c:v>
                </c:pt>
                <c:pt idx="3">
                  <c:v>47078.6</c:v>
                </c:pt>
                <c:pt idx="4">
                  <c:v>47119.4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Обслуживание государственного долга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400</c:v>
                </c:pt>
                <c:pt idx="2">
                  <c:v>641.5</c:v>
                </c:pt>
                <c:pt idx="3">
                  <c:v>255</c:v>
                </c:pt>
                <c:pt idx="4">
                  <c:v>170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18705.8</c:v>
                </c:pt>
                <c:pt idx="1">
                  <c:v>31608.91</c:v>
                </c:pt>
                <c:pt idx="2">
                  <c:v>27920.9</c:v>
                </c:pt>
                <c:pt idx="3">
                  <c:v>27543.9</c:v>
                </c:pt>
                <c:pt idx="4">
                  <c:v>22466.7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dLbls>
            <c:dLbl>
              <c:idx val="0"/>
              <c:layout>
                <c:manualLayout>
                  <c:x val="1.543209876543215E-3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dLbl>
              <c:idx val="2"/>
              <c:layout>
                <c:manualLayout>
                  <c:x val="1.543209876543215E-3"/>
                  <c:y val="-9.7412247480800143E-3"/>
                </c:manualLayout>
              </c:layout>
              <c:showVal val="1"/>
            </c:dLbl>
            <c:dLbl>
              <c:idx val="3"/>
              <c:layout>
                <c:manualLayout>
                  <c:x val="-5.6583708480089365E-17"/>
                  <c:y val="-1.217653093510004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7147.1200000000035</c:v>
                </c:pt>
                <c:pt idx="1">
                  <c:v>57687.840000000011</c:v>
                </c:pt>
                <c:pt idx="2">
                  <c:v>57049.37</c:v>
                </c:pt>
                <c:pt idx="3">
                  <c:v>8107.1</c:v>
                </c:pt>
                <c:pt idx="4">
                  <c:v>8127.5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158673.64000000001</c:v>
                </c:pt>
                <c:pt idx="1">
                  <c:v>169216.53</c:v>
                </c:pt>
                <c:pt idx="2">
                  <c:v>164096.60999999999</c:v>
                </c:pt>
                <c:pt idx="3">
                  <c:v>159993.91</c:v>
                </c:pt>
                <c:pt idx="4">
                  <c:v>158505.31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3398.09</c:v>
                </c:pt>
                <c:pt idx="1">
                  <c:v>3237</c:v>
                </c:pt>
                <c:pt idx="2">
                  <c:v>518.20000000000005</c:v>
                </c:pt>
                <c:pt idx="3">
                  <c:v>2559.6</c:v>
                </c:pt>
                <c:pt idx="4">
                  <c:v>218.2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69049.55</c:v>
                </c:pt>
                <c:pt idx="1">
                  <c:v>56207.55</c:v>
                </c:pt>
                <c:pt idx="2">
                  <c:v>55528.2</c:v>
                </c:pt>
                <c:pt idx="3">
                  <c:v>49058.9</c:v>
                </c:pt>
                <c:pt idx="4">
                  <c:v>44804.800000000003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770.84999999999957</c:v>
                </c:pt>
                <c:pt idx="1">
                  <c:v>813.97</c:v>
                </c:pt>
                <c:pt idx="2">
                  <c:v>947.2</c:v>
                </c:pt>
                <c:pt idx="3">
                  <c:v>906.2</c:v>
                </c:pt>
                <c:pt idx="4">
                  <c:v>906.2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1220.5</c:v>
                </c:pt>
                <c:pt idx="1">
                  <c:v>1565.9</c:v>
                </c:pt>
                <c:pt idx="2">
                  <c:v>1683.6</c:v>
                </c:pt>
                <c:pt idx="3">
                  <c:v>1717.9</c:v>
                </c:pt>
                <c:pt idx="4">
                  <c:v>1717.9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0">
                  <c:v>30684.629999999986</c:v>
                </c:pt>
                <c:pt idx="1">
                  <c:v>34653.129999999997</c:v>
                </c:pt>
                <c:pt idx="2">
                  <c:v>35965.300000000003</c:v>
                </c:pt>
                <c:pt idx="3">
                  <c:v>34562.400000000001</c:v>
                </c:pt>
                <c:pt idx="4">
                  <c:v>37257.5</c:v>
                </c:pt>
              </c:numCache>
            </c:numRef>
          </c:val>
        </c:ser>
        <c:overlap val="100"/>
        <c:axId val="150809984"/>
        <c:axId val="150824064"/>
      </c:barChart>
      <c:catAx>
        <c:axId val="150809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50824064"/>
        <c:crosses val="autoZero"/>
        <c:auto val="1"/>
        <c:lblAlgn val="ctr"/>
        <c:lblOffset val="100"/>
      </c:catAx>
      <c:valAx>
        <c:axId val="150824064"/>
        <c:scaling>
          <c:orientation val="minMax"/>
        </c:scaling>
        <c:delete val="1"/>
        <c:axPos val="l"/>
        <c:numFmt formatCode="General" sourceLinked="1"/>
        <c:tickLblPos val="none"/>
        <c:crossAx val="15080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7777777778312"/>
          <c:y val="9.307411483478762E-3"/>
          <c:w val="0.33796296296297051"/>
          <c:h val="0.990692588516521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6951431418294958"/>
          <c:y val="0.19124454311014571"/>
          <c:w val="0.12982392825896752"/>
          <c:h val="0.6798001065131462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157229,55 тыс. рублей</c:v>
                </c:pt>
                <c:pt idx="1">
                  <c:v>Развитие культуры в Котельничском районе 9860,24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53,15 тыс. рублей</c:v>
                </c:pt>
                <c:pt idx="3">
                  <c:v>Развитие физической культуры и спорта 12709,12 тыс. рублей</c:v>
                </c:pt>
                <c:pt idx="4">
                  <c:v>Развитие архивного дела 270,67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157229.54999999999</c:v>
                </c:pt>
                <c:pt idx="1">
                  <c:v>9860.2400000000071</c:v>
                </c:pt>
                <c:pt idx="2">
                  <c:v>53.15</c:v>
                </c:pt>
                <c:pt idx="3">
                  <c:v>12709.12</c:v>
                </c:pt>
                <c:pt idx="4">
                  <c:v>270.67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157229,55 тыс. рублей</c:v>
                </c:pt>
                <c:pt idx="1">
                  <c:v>Развитие культуры в Котельничском районе 9860,24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53,15 тыс. рублей</c:v>
                </c:pt>
                <c:pt idx="3">
                  <c:v>Развитие физической культуры и спорта 12709,12 тыс. рублей</c:v>
                </c:pt>
                <c:pt idx="4">
                  <c:v>Развитие архивного дела 270,67 тыс. рублей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595"/>
          <c:y val="0.18679321876631053"/>
          <c:w val="0.58106250607562893"/>
          <c:h val="0.80428863104161519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0.75900000000000301</c:v>
                </c:pt>
                <c:pt idx="1">
                  <c:v>0.24100000000000021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03"/>
          <c:y val="4.266682195448838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1637 тыс. рублей</c:v>
                </c:pt>
                <c:pt idx="1">
                  <c:v>Развитие муниципального управления 30973,35 тыс. рублей</c:v>
                </c:pt>
                <c:pt idx="2">
                  <c:v>Управление муниципальными финансами и регулирование межбюджетных отношений 45262,31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1637</c:v>
                </c:pt>
                <c:pt idx="1">
                  <c:v>30973.35</c:v>
                </c:pt>
                <c:pt idx="2">
                  <c:v>45262.310000000012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527085156022181"/>
          <c:y val="0.39236029539752987"/>
          <c:w val="0.5831859385632352"/>
          <c:h val="0.5213277064818752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14"/>
          <c:y val="4.266682195448842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3398,09 тыс. рублей</c:v>
                </c:pt>
                <c:pt idx="1">
                  <c:v>Развитие транспортной инфраструктуры 36622,78 тыс . рублей</c:v>
                </c:pt>
                <c:pt idx="2">
                  <c:v>Поддержка и развитие малого и среднего предпринимательства 12,98 тыс. рублей</c:v>
                </c:pt>
                <c:pt idx="3">
                  <c:v>Развитие агропромышленного комплекса 33509,69 тыс. рублей</c:v>
                </c:pt>
                <c:pt idx="4">
                  <c:v>Развитие строительства и архитектуры 4,8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3398.09</c:v>
                </c:pt>
                <c:pt idx="1">
                  <c:v>36622.78</c:v>
                </c:pt>
                <c:pt idx="2">
                  <c:v>12.98</c:v>
                </c:pt>
                <c:pt idx="3">
                  <c:v>33509.69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2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14"/>
          <c:y val="4.266682195448842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119,93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119.93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34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897"/>
          <c:y val="4.2666821954488357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162742,81 тыс. рублей</c:v>
                </c:pt>
                <c:pt idx="1">
                  <c:v>Развитие культуры в Котельничском районе 10586,9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58 тыс. рублей</c:v>
                </c:pt>
                <c:pt idx="3">
                  <c:v>Развитие физической культуры и спорта 12390,98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162742.81</c:v>
                </c:pt>
                <c:pt idx="1">
                  <c:v>10586.9</c:v>
                </c:pt>
                <c:pt idx="2">
                  <c:v>58</c:v>
                </c:pt>
                <c:pt idx="3">
                  <c:v>12390.98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13"/>
          <c:y val="0.19526008064012329"/>
          <c:w val="0.58781556819285841"/>
          <c:h val="0.804739919359887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08"/>
          <c:y val="4.2666821954488413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1670,5 тыс. рублей</c:v>
                </c:pt>
                <c:pt idx="1">
                  <c:v>Развитие муниципального управления 34550,6 тыс. рублей</c:v>
                </c:pt>
                <c:pt idx="2">
                  <c:v>Управление муниципальными финансами и регулирование межбюджетных отношений 49929,56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1670.5</c:v>
                </c:pt>
                <c:pt idx="1">
                  <c:v>34550.6</c:v>
                </c:pt>
                <c:pt idx="2">
                  <c:v>49929.56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28"/>
          <c:y val="0.19526008064012337"/>
          <c:w val="0.5831859385632352"/>
          <c:h val="0.5677043963530220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19"/>
          <c:y val="4.266682195448844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3237 тыс. рублей</c:v>
                </c:pt>
                <c:pt idx="1">
                  <c:v>Развитие транспортной инфраструктуры 35543,7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21763,95 тыс. рублей</c:v>
                </c:pt>
                <c:pt idx="4">
                  <c:v>Развитие строительства и архитектуры 473,8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3237</c:v>
                </c:pt>
                <c:pt idx="1">
                  <c:v>35543.699999999997</c:v>
                </c:pt>
                <c:pt idx="2">
                  <c:v>13</c:v>
                </c:pt>
                <c:pt idx="3">
                  <c:v>21763.95</c:v>
                </c:pt>
                <c:pt idx="4">
                  <c:v>473.8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2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19"/>
          <c:y val="4.266682195448844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3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03"/>
          <c:y val="4.2666821954488385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160838,83 тыс. рублей</c:v>
                </c:pt>
                <c:pt idx="1">
                  <c:v>Развитие культуры в Котельничском районе 60156,97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96,1 тыс. рублей</c:v>
                </c:pt>
                <c:pt idx="3">
                  <c:v>Развитие физической культуры и спорта 14816,08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160838.82999999987</c:v>
                </c:pt>
                <c:pt idx="1">
                  <c:v>60156.97</c:v>
                </c:pt>
                <c:pt idx="2">
                  <c:v>96.1</c:v>
                </c:pt>
                <c:pt idx="3">
                  <c:v>14816.08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24"/>
          <c:y val="0.19526008064012332"/>
          <c:w val="0.5878155681928583"/>
          <c:h val="0.8047399193598874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14"/>
          <c:y val="4.266682195448842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1804,3 тыс. рублей</c:v>
                </c:pt>
                <c:pt idx="1">
                  <c:v>Развитие муниципального управления 43509,7 тыс. рублей</c:v>
                </c:pt>
                <c:pt idx="2">
                  <c:v>Управление муниципальными финансами и регулирование межбюджетных отношений 51247,37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1804.3</c:v>
                </c:pt>
                <c:pt idx="1">
                  <c:v>43509.7</c:v>
                </c:pt>
                <c:pt idx="2">
                  <c:v>51247.37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34"/>
          <c:y val="0.19526008064012343"/>
          <c:w val="0.5831859385632352"/>
          <c:h val="0.56770439635302228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25"/>
          <c:y val="4.266682195448847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518,2 тыс. рублей</c:v>
                </c:pt>
                <c:pt idx="1">
                  <c:v>Развитие транспортной инфраструктуры 35475,2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21470,0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518.20000000000005</c:v>
                </c:pt>
                <c:pt idx="1">
                  <c:v>35475.199999999997</c:v>
                </c:pt>
                <c:pt idx="2">
                  <c:v>13</c:v>
                </c:pt>
                <c:pt idx="3">
                  <c:v>21470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34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0.76000000000000523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25"/>
          <c:y val="4.266682195448847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4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08"/>
          <c:y val="4.2666821954488413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157557,83 тыс. рублей</c:v>
                </c:pt>
                <c:pt idx="1">
                  <c:v>Развитие культуры в Котельничском районе 11228,2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50 тыс. рублей</c:v>
                </c:pt>
                <c:pt idx="3">
                  <c:v>Развитие физической культуры и спорта 14477,28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157557.82999999987</c:v>
                </c:pt>
                <c:pt idx="1">
                  <c:v>11228.2</c:v>
                </c:pt>
                <c:pt idx="2">
                  <c:v>50</c:v>
                </c:pt>
                <c:pt idx="3">
                  <c:v>14477.28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35"/>
          <c:y val="0.19526008064012337"/>
          <c:w val="0.58781556819285818"/>
          <c:h val="0.8047399193598876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19"/>
          <c:y val="4.266682195448844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1794,2 тыс. рублей</c:v>
                </c:pt>
                <c:pt idx="1">
                  <c:v>Развитие муниципального управления 37594,0 тыс. рублей</c:v>
                </c:pt>
                <c:pt idx="2">
                  <c:v>Управление муниципальными финансами и регулирование межбюджетных отношений 53915,3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1794.2</c:v>
                </c:pt>
                <c:pt idx="1">
                  <c:v>37594</c:v>
                </c:pt>
                <c:pt idx="2">
                  <c:v>53915.3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39"/>
          <c:y val="0.19526008064012346"/>
          <c:w val="0.5831859385632352"/>
          <c:h val="0.567704396353022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3"/>
          <c:y val="4.266682195448849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2559,6 тыс. рублей</c:v>
                </c:pt>
                <c:pt idx="1">
                  <c:v>Развитие транспортной инфраструктуры 35803,8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14672,1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2559.6</c:v>
                </c:pt>
                <c:pt idx="1">
                  <c:v>35803.800000000003</c:v>
                </c:pt>
                <c:pt idx="2">
                  <c:v>13</c:v>
                </c:pt>
                <c:pt idx="3">
                  <c:v>14672.1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3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3"/>
          <c:y val="4.266682195448849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14"/>
          <c:y val="4.2666821954488426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156247,73 тыс. рублей</c:v>
                </c:pt>
                <c:pt idx="1">
                  <c:v>Развитие культуры в Котельничском районе 11260,0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50 тыс. рублей</c:v>
                </c:pt>
                <c:pt idx="3">
                  <c:v>Развитие физической культуры и спорта 14680,38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156247.73000000001</c:v>
                </c:pt>
                <c:pt idx="1">
                  <c:v>11260</c:v>
                </c:pt>
                <c:pt idx="2">
                  <c:v>50</c:v>
                </c:pt>
                <c:pt idx="3">
                  <c:v>14680.38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41"/>
          <c:y val="0.19526008064012343"/>
          <c:w val="0.58781556819285807"/>
          <c:h val="0.8047399193598877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25"/>
          <c:y val="4.266682195448847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1794,2 тыс. рублей</c:v>
                </c:pt>
                <c:pt idx="1">
                  <c:v>Развитие муниципального управления 31639,3 тыс. рублей</c:v>
                </c:pt>
                <c:pt idx="2">
                  <c:v>Управление муниципальными финансами и регулирование межбюджетных отношений 57055,7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1794.2</c:v>
                </c:pt>
                <c:pt idx="1">
                  <c:v>31639.3</c:v>
                </c:pt>
                <c:pt idx="2">
                  <c:v>57055.7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45"/>
          <c:y val="0.19526008064012348"/>
          <c:w val="0.5831859385632352"/>
          <c:h val="0.5677043963530227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36"/>
          <c:y val="4.266682195448851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218,2 тыс. рублей</c:v>
                </c:pt>
                <c:pt idx="1">
                  <c:v>Развитие транспортной инфраструктуры 36128,6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10093,2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218.2</c:v>
                </c:pt>
                <c:pt idx="1">
                  <c:v>36128.6</c:v>
                </c:pt>
                <c:pt idx="2">
                  <c:v>13</c:v>
                </c:pt>
                <c:pt idx="3">
                  <c:v>10093.200000000004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4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36"/>
          <c:y val="4.266682195448851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6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6073891579644938E-2"/>
          <c:y val="2.3560745403293552E-2"/>
          <c:w val="0.94785221684071064"/>
          <c:h val="0.5191073091604919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Руководство и управление в сфере установленных функций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29412.6</c:v>
                </c:pt>
                <c:pt idx="1">
                  <c:v>27563</c:v>
                </c:pt>
                <c:pt idx="2">
                  <c:v>27157.7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Резервные фонды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6401.4</c:v>
                </c:pt>
                <c:pt idx="1">
                  <c:v>6898</c:v>
                </c:pt>
                <c:pt idx="2">
                  <c:v>9998.4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Судебная система</c:v>
                </c:pt>
              </c:strCache>
            </c:strRef>
          </c:tx>
          <c:dLbls>
            <c:dLbl>
              <c:idx val="0"/>
              <c:layout>
                <c:manualLayout>
                  <c:x val="-7.1110613399031552E-3"/>
                  <c:y val="-1.6653078902018701E-2"/>
                </c:manualLayout>
              </c:layout>
              <c:showVal val="1"/>
            </c:dLbl>
            <c:dLbl>
              <c:idx val="1"/>
              <c:layout>
                <c:manualLayout>
                  <c:x val="-4.7407075599354221E-3"/>
                  <c:y val="-3.4002017757752468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77776533497578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1.3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</c:ser>
        <c:overlap val="100"/>
        <c:axId val="156589440"/>
        <c:axId val="156619904"/>
      </c:barChart>
      <c:catAx>
        <c:axId val="156589440"/>
        <c:scaling>
          <c:orientation val="minMax"/>
        </c:scaling>
        <c:axPos val="b"/>
        <c:tickLblPos val="nextTo"/>
        <c:crossAx val="156619904"/>
        <c:crosses val="autoZero"/>
        <c:auto val="1"/>
        <c:lblAlgn val="ctr"/>
        <c:lblOffset val="100"/>
      </c:catAx>
      <c:valAx>
        <c:axId val="156619904"/>
        <c:scaling>
          <c:orientation val="minMax"/>
        </c:scaling>
        <c:delete val="1"/>
        <c:axPos val="l"/>
        <c:numFmt formatCode="General" sourceLinked="1"/>
        <c:tickLblPos val="none"/>
        <c:crossAx val="156589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22839385201162E-2"/>
          <c:y val="0.67517287718021479"/>
          <c:w val="0.85635432122959765"/>
          <c:h val="0.32482712281978976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0.76000000000000523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муниципальными финансами и регулирование межбюджетных отношений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0.64000000000000046</c:v>
                </c:pt>
                <c:pt idx="1">
                  <c:v>0.65000000000000058</c:v>
                </c:pt>
                <c:pt idx="2">
                  <c:v>0.65000000000000058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муниципального управления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0.36000000000000021</c:v>
                </c:pt>
                <c:pt idx="1">
                  <c:v>0.3500000000000002</c:v>
                </c:pt>
                <c:pt idx="2">
                  <c:v>0.3500000000000002</c:v>
                </c:pt>
              </c:numCache>
            </c:numRef>
          </c:val>
        </c:ser>
        <c:overlap val="100"/>
        <c:axId val="156682496"/>
        <c:axId val="151015424"/>
      </c:barChart>
      <c:catAx>
        <c:axId val="156682496"/>
        <c:scaling>
          <c:orientation val="minMax"/>
        </c:scaling>
        <c:axPos val="b"/>
        <c:tickLblPos val="nextTo"/>
        <c:crossAx val="151015424"/>
        <c:crosses val="autoZero"/>
        <c:auto val="1"/>
        <c:lblAlgn val="ctr"/>
        <c:lblOffset val="100"/>
      </c:catAx>
      <c:valAx>
        <c:axId val="151015424"/>
        <c:scaling>
          <c:orientation val="minMax"/>
        </c:scaling>
        <c:delete val="1"/>
        <c:axPos val="l"/>
        <c:numFmt formatCode="0%" sourceLinked="1"/>
        <c:tickLblPos val="none"/>
        <c:crossAx val="156682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0.36000000000000021</c:v>
                </c:pt>
                <c:pt idx="1">
                  <c:v>0.64000000000000046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0.64000000000000046</c:v>
                </c:pt>
                <c:pt idx="1">
                  <c:v>0.36000000000000021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0143088209130588E-2"/>
                  <c:y val="-6.8375589806760903E-3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5483762594950368"/>
                  <c:y val="-3.4187794903380447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.15483762594950368"/>
                  <c:y val="-8.2050707768113074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Защита населения от болезней общих для человека и животных, в части организации и содержания скотомогильников.</c:v>
                </c:pt>
                <c:pt idx="3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0.99</c:v>
                </c:pt>
                <c:pt idx="1">
                  <c:v>0</c:v>
                </c:pt>
                <c:pt idx="2" formatCode="0.0%">
                  <c:v>5.0000000000000036E-3</c:v>
                </c:pt>
                <c:pt idx="3" formatCode="0.0%">
                  <c:v>5.0000000000000036E-3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8.6020903305280449E-2"/>
                  <c:y val="2.7350235922704469E-2"/>
                </c:manualLayout>
              </c:layout>
              <c:showVal val="1"/>
            </c:dLbl>
            <c:dLbl>
              <c:idx val="2"/>
              <c:layout>
                <c:manualLayout>
                  <c:x val="-9.749035707931715E-2"/>
                  <c:y val="2.735023592270446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</c:v>
                </c:pt>
                <c:pt idx="2" formatCode="0.0%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089593593000559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7347268870186737E-3"/>
                  <c:y val="-2.73502359227044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0895981085335445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</c:v>
                </c:pt>
                <c:pt idx="2" formatCode="0.0%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4.0143088209130588E-2"/>
                  <c:y val="3.6781351758119973E-2"/>
                </c:manualLayout>
              </c:layout>
              <c:showVal val="1"/>
            </c:dLbl>
            <c:dLbl>
              <c:idx val="2"/>
              <c:layout>
                <c:manualLayout>
                  <c:x val="-0.10611592818135122"/>
                  <c:y val="-0.14113757673642274"/>
                </c:manualLayout>
              </c:layout>
              <c:showVal val="1"/>
            </c:dLbl>
            <c:dLbl>
              <c:idx val="3"/>
              <c:layout>
                <c:manualLayout>
                  <c:x val="5.0307101398099373E-2"/>
                  <c:y val="-0.13850061447061388"/>
                </c:manualLayout>
              </c:layout>
              <c:showVal val="1"/>
            </c:dLbl>
            <c:dLbl>
              <c:idx val="4"/>
              <c:layout>
                <c:manualLayout>
                  <c:x val="0.12192119672461327"/>
                  <c:y val="-2.1383384289825629E-4"/>
                </c:manualLayout>
              </c:layout>
              <c:showVal val="1"/>
            </c:dLbl>
            <c:dLbl>
              <c:idx val="5"/>
              <c:layout>
                <c:manualLayout>
                  <c:x val="0.18924553571831798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724E-2"/>
                  <c:y val="7.983291033169940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Ремонт автомобильных дорог общего пользования местного значения и искусственных сооружений на них.
</c:v>
                </c:pt>
                <c:pt idx="2">
                  <c:v>Проведение работ по паспортизации автомобильных дорог общего пользования местного значения
</c:v>
                </c:pt>
                <c:pt idx="3">
                  <c:v>Строительный контроль при осуществлении дорожной деятельности</c:v>
                </c:pt>
                <c:pt idx="4">
                  <c:v>Подготовка проектно-сметной документации на содержание, ремонт, ликвидацию аварийных ситуаций, проведение экспертизы смет</c:v>
                </c:pt>
                <c:pt idx="5">
                  <c:v>Подготовка планов обеспечения транспортной безопасности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0.91300000000000003</c:v>
                </c:pt>
                <c:pt idx="1">
                  <c:v>5.1999999999999998E-2</c:v>
                </c:pt>
                <c:pt idx="2">
                  <c:v>7.0000000000000027E-3</c:v>
                </c:pt>
                <c:pt idx="3">
                  <c:v>2.0000000000000013E-3</c:v>
                </c:pt>
                <c:pt idx="4">
                  <c:v>4.0000000000000027E-3</c:v>
                </c:pt>
                <c:pt idx="5">
                  <c:v>2.1999999999999999E-2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9.1755630192299098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845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752E-2"/>
                  <c:y val="7.983291033169944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Ремонт автомобильных дорог общего пользования местного значения и искусственных сооружений на них.
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0.28000000000000008</c:v>
                </c:pt>
                <c:pt idx="1">
                  <c:v>0.72000000000000064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6.3081995757205231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845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752E-2"/>
                  <c:y val="7.983291033169944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Ремонт автомобильных дорог общего пользования местного значения и искусственных сооружений на них.
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0.32000000000000017</c:v>
                </c:pt>
                <c:pt idx="1">
                  <c:v>7.0000000000000021E-2</c:v>
                </c:pt>
                <c:pt idx="2">
                  <c:v>0.77000000000000035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dLbl>
              <c:idx val="1"/>
              <c:layout>
                <c:manualLayout>
                  <c:x val="7.8681381095169881E-2"/>
                  <c:y val="-2.806032660894488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0.68</c:v>
                </c:pt>
                <c:pt idx="1">
                  <c:v>2.0000000000000011E-2</c:v>
                </c:pt>
                <c:pt idx="2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0.91</c:v>
                </c:pt>
                <c:pt idx="2" formatCode="General">
                  <c:v>0</c:v>
                </c:pt>
              </c:numCache>
            </c:numRef>
          </c:val>
        </c:ser>
        <c:overlap val="100"/>
        <c:axId val="157338624"/>
        <c:axId val="157348608"/>
      </c:barChart>
      <c:catAx>
        <c:axId val="157338624"/>
        <c:scaling>
          <c:orientation val="minMax"/>
        </c:scaling>
        <c:axPos val="b"/>
        <c:tickLblPos val="nextTo"/>
        <c:crossAx val="157348608"/>
        <c:crosses val="autoZero"/>
        <c:auto val="1"/>
        <c:lblAlgn val="ctr"/>
        <c:lblOffset val="100"/>
      </c:catAx>
      <c:valAx>
        <c:axId val="157348608"/>
        <c:scaling>
          <c:orientation val="minMax"/>
        </c:scaling>
        <c:delete val="1"/>
        <c:axPos val="l"/>
        <c:numFmt formatCode="0%" sourceLinked="1"/>
        <c:tickLblPos val="none"/>
        <c:crossAx val="1573386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5920027396101676E-2"/>
          <c:y val="4.5132484825929998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28339.599999999988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110314.4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18850.5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614.3099999999996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5977.8</c:v>
                </c:pt>
              </c:numCache>
            </c:numRef>
          </c:val>
        </c:ser>
        <c:axId val="157598848"/>
        <c:axId val="157600384"/>
      </c:barChart>
      <c:catAx>
        <c:axId val="157598848"/>
        <c:scaling>
          <c:orientation val="minMax"/>
        </c:scaling>
        <c:delete val="1"/>
        <c:axPos val="b"/>
        <c:tickLblPos val="none"/>
        <c:crossAx val="157600384"/>
        <c:crosses val="autoZero"/>
        <c:auto val="1"/>
        <c:lblAlgn val="ctr"/>
        <c:lblOffset val="100"/>
      </c:catAx>
      <c:valAx>
        <c:axId val="157600384"/>
        <c:scaling>
          <c:orientation val="minMax"/>
        </c:scaling>
        <c:delete val="1"/>
        <c:axPos val="l"/>
        <c:numFmt formatCode="General" sourceLinked="1"/>
        <c:tickLblPos val="none"/>
        <c:crossAx val="157598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86E-2"/>
          <c:y val="4.5132484825930033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789E-2"/>
                  <c:y val="1.19538468561618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28453.5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106773.4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18525.2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468.21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5773.6</c:v>
                </c:pt>
              </c:numCache>
            </c:numRef>
          </c:val>
        </c:ser>
        <c:axId val="157514752"/>
        <c:axId val="157537024"/>
      </c:barChart>
      <c:catAx>
        <c:axId val="157514752"/>
        <c:scaling>
          <c:orientation val="minMax"/>
        </c:scaling>
        <c:delete val="1"/>
        <c:axPos val="b"/>
        <c:tickLblPos val="none"/>
        <c:crossAx val="157537024"/>
        <c:crosses val="autoZero"/>
        <c:auto val="1"/>
        <c:lblAlgn val="ctr"/>
        <c:lblOffset val="100"/>
      </c:catAx>
      <c:valAx>
        <c:axId val="157537024"/>
        <c:scaling>
          <c:orientation val="minMax"/>
        </c:scaling>
        <c:delete val="1"/>
        <c:axPos val="l"/>
        <c:numFmt formatCode="General" sourceLinked="1"/>
        <c:tickLblPos val="none"/>
        <c:crossAx val="1575147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86E-2"/>
          <c:y val="4.5132484825930033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789E-2"/>
                  <c:y val="5.976923428080960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28327.5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105196.3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18739.7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468.21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5773.6</c:v>
                </c:pt>
              </c:numCache>
            </c:numRef>
          </c:val>
        </c:ser>
        <c:axId val="157652096"/>
        <c:axId val="157653632"/>
      </c:barChart>
      <c:catAx>
        <c:axId val="157652096"/>
        <c:scaling>
          <c:orientation val="minMax"/>
        </c:scaling>
        <c:delete val="1"/>
        <c:axPos val="b"/>
        <c:tickLblPos val="none"/>
        <c:crossAx val="157653632"/>
        <c:crosses val="autoZero"/>
        <c:auto val="1"/>
        <c:lblAlgn val="ctr"/>
        <c:lblOffset val="100"/>
      </c:catAx>
      <c:valAx>
        <c:axId val="157653632"/>
        <c:scaling>
          <c:orientation val="minMax"/>
        </c:scaling>
        <c:delete val="1"/>
        <c:axPos val="l"/>
        <c:numFmt formatCode="General" sourceLinked="1"/>
        <c:tickLblPos val="none"/>
        <c:crossAx val="1576520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5920027396101682E-2"/>
          <c:y val="4.5132484825930012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2741.5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3135.3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</c:ser>
        <c:axId val="156717440"/>
        <c:axId val="156718976"/>
      </c:barChart>
      <c:catAx>
        <c:axId val="156717440"/>
        <c:scaling>
          <c:orientation val="minMax"/>
        </c:scaling>
        <c:delete val="1"/>
        <c:axPos val="b"/>
        <c:tickLblPos val="none"/>
        <c:crossAx val="156718976"/>
        <c:crosses val="autoZero"/>
        <c:auto val="1"/>
        <c:lblAlgn val="ctr"/>
        <c:lblOffset val="100"/>
      </c:catAx>
      <c:valAx>
        <c:axId val="156718976"/>
        <c:scaling>
          <c:orientation val="minMax"/>
        </c:scaling>
        <c:delete val="1"/>
        <c:axPos val="l"/>
        <c:numFmt formatCode="General" sourceLinked="1"/>
        <c:tickLblPos val="none"/>
        <c:crossAx val="1567174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2628.7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3026.3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</c:ser>
        <c:axId val="157856512"/>
        <c:axId val="157858048"/>
      </c:barChart>
      <c:catAx>
        <c:axId val="157856512"/>
        <c:scaling>
          <c:orientation val="minMax"/>
        </c:scaling>
        <c:delete val="1"/>
        <c:axPos val="b"/>
        <c:tickLblPos val="none"/>
        <c:crossAx val="157858048"/>
        <c:crosses val="autoZero"/>
        <c:auto val="1"/>
        <c:lblAlgn val="ctr"/>
        <c:lblOffset val="100"/>
      </c:catAx>
      <c:valAx>
        <c:axId val="157858048"/>
        <c:scaling>
          <c:orientation val="minMax"/>
        </c:scaling>
        <c:delete val="1"/>
        <c:axPos val="l"/>
        <c:numFmt formatCode="General" sourceLinked="1"/>
        <c:tickLblPos val="none"/>
        <c:crossAx val="157856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958481480444587E-2"/>
          <c:y val="3.9155437188417588E-2"/>
          <c:w val="0.91804151851955584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2244.6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2616.6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3020.9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</c:ser>
        <c:axId val="157897856"/>
        <c:axId val="157899392"/>
      </c:barChart>
      <c:catAx>
        <c:axId val="157897856"/>
        <c:scaling>
          <c:orientation val="minMax"/>
        </c:scaling>
        <c:delete val="1"/>
        <c:axPos val="b"/>
        <c:tickLblPos val="none"/>
        <c:crossAx val="157899392"/>
        <c:crosses val="autoZero"/>
        <c:auto val="1"/>
        <c:lblAlgn val="ctr"/>
        <c:lblOffset val="100"/>
      </c:catAx>
      <c:valAx>
        <c:axId val="157899392"/>
        <c:scaling>
          <c:orientation val="minMax"/>
        </c:scaling>
        <c:delete val="1"/>
        <c:axPos val="l"/>
        <c:numFmt formatCode="General" sourceLinked="1"/>
        <c:tickLblPos val="none"/>
        <c:crossAx val="157897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86.9</c:v>
                </c:pt>
                <c:pt idx="1">
                  <c:v>86.9</c:v>
                </c:pt>
                <c:pt idx="2">
                  <c:v>86.9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15162.9</c:v>
                </c:pt>
                <c:pt idx="1">
                  <c:v>14274.9</c:v>
                </c:pt>
                <c:pt idx="2">
                  <c:v>8759.7000000000007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10782</c:v>
                </c:pt>
                <c:pt idx="1">
                  <c:v>11293</c:v>
                </c:pt>
                <c:pt idx="2">
                  <c:v>11731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1889.1</c:v>
                </c:pt>
                <c:pt idx="1">
                  <c:v>1889.1</c:v>
                </c:pt>
                <c:pt idx="2">
                  <c:v>1889.1</c:v>
                </c:pt>
              </c:numCache>
            </c:numRef>
          </c:val>
        </c:ser>
        <c:overlap val="100"/>
        <c:axId val="157980928"/>
        <c:axId val="157990912"/>
      </c:barChart>
      <c:catAx>
        <c:axId val="157980928"/>
        <c:scaling>
          <c:orientation val="minMax"/>
        </c:scaling>
        <c:axPos val="b"/>
        <c:tickLblPos val="nextTo"/>
        <c:crossAx val="157990912"/>
        <c:crosses val="autoZero"/>
        <c:auto val="1"/>
        <c:lblAlgn val="ctr"/>
        <c:lblOffset val="100"/>
      </c:catAx>
      <c:valAx>
        <c:axId val="157990912"/>
        <c:scaling>
          <c:orientation val="minMax"/>
        </c:scaling>
        <c:delete val="1"/>
        <c:axPos val="l"/>
        <c:numFmt formatCode="General" sourceLinked="1"/>
        <c:tickLblPos val="none"/>
        <c:crossAx val="157980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overlap val="100"/>
        <c:axId val="158002560"/>
        <c:axId val="158069888"/>
      </c:barChart>
      <c:catAx>
        <c:axId val="158002560"/>
        <c:scaling>
          <c:orientation val="minMax"/>
        </c:scaling>
        <c:axPos val="b"/>
        <c:tickLblPos val="nextTo"/>
        <c:crossAx val="158069888"/>
        <c:crosses val="autoZero"/>
        <c:auto val="1"/>
        <c:lblAlgn val="ctr"/>
        <c:lblOffset val="100"/>
      </c:catAx>
      <c:valAx>
        <c:axId val="158069888"/>
        <c:scaling>
          <c:orientation val="minMax"/>
        </c:scaling>
        <c:delete val="1"/>
        <c:axPos val="l"/>
        <c:numFmt formatCode="General" sourceLinked="1"/>
        <c:tickLblPos val="none"/>
        <c:crossAx val="158002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0.26</c:v>
                </c:pt>
                <c:pt idx="1">
                  <c:v>0.74000000000000266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0.69000000000000028</c:v>
                </c:pt>
                <c:pt idx="1">
                  <c:v>0.21000000000000008</c:v>
                </c:pt>
                <c:pt idx="2">
                  <c:v>1.0000000000000005E-2</c:v>
                </c:pt>
                <c:pt idx="3">
                  <c:v>9.0000000000000024E-2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0.70000000000000029</c:v>
                </c:pt>
                <c:pt idx="1">
                  <c:v>0.21000000000000008</c:v>
                </c:pt>
                <c:pt idx="2">
                  <c:v>1.0000000000000005E-2</c:v>
                </c:pt>
                <c:pt idx="3">
                  <c:v>8.0000000000000043E-2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0.7100000000000003</c:v>
                </c:pt>
                <c:pt idx="1">
                  <c:v>0.2</c:v>
                </c:pt>
                <c:pt idx="2">
                  <c:v>1.0000000000000005E-2</c:v>
                </c:pt>
                <c:pt idx="3">
                  <c:v>8.0000000000000043E-2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0.23</c:v>
                </c:pt>
                <c:pt idx="1">
                  <c:v>0.77000000000000524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0.23869</cdr:x>
      <cdr:y>0.02381</cdr:y>
    </cdr:from>
    <cdr:to>
      <cdr:x>0.37547</cdr:x>
      <cdr:y>0.21921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57295" y="60019"/>
          <a:ext cx="777791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15123,2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18%</a:t>
          </a:r>
        </a:p>
        <a:p xmlns:a="http://schemas.openxmlformats.org/drawingml/2006/main">
          <a:r>
            <a:rPr lang="ru-RU" sz="1200" dirty="0" smtClean="0"/>
            <a:t>61031,45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120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25%</a:t>
          </a:r>
        </a:p>
        <a:p xmlns:a="http://schemas.openxmlformats.org/drawingml/2006/main">
          <a:r>
            <a:rPr lang="ru-RU" sz="1200" dirty="0" smtClean="0"/>
            <a:t>96561,37 тыс. руб.</a:t>
          </a:r>
          <a:endParaRPr lang="ru-RU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14%</a:t>
          </a:r>
        </a:p>
        <a:p xmlns:a="http://schemas.openxmlformats.org/drawingml/2006/main">
          <a:r>
            <a:rPr lang="ru-RU" sz="1200" dirty="0" smtClean="0"/>
            <a:t>57481,4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100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28%</a:t>
          </a:r>
        </a:p>
        <a:p xmlns:a="http://schemas.openxmlformats.org/drawingml/2006/main">
          <a:r>
            <a:rPr lang="ru-RU" sz="1200" dirty="0" smtClean="0"/>
            <a:t>93303,5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16%</a:t>
          </a:r>
        </a:p>
        <a:p xmlns:a="http://schemas.openxmlformats.org/drawingml/2006/main">
          <a:r>
            <a:rPr lang="ru-RU" sz="1200" dirty="0" smtClean="0"/>
            <a:t>53053,5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28 %</a:t>
          </a:r>
        </a:p>
        <a:p xmlns:a="http://schemas.openxmlformats.org/drawingml/2006/main">
          <a:r>
            <a:rPr lang="ru-RU" sz="1200" dirty="0" smtClean="0"/>
            <a:t>90489,2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14%</a:t>
          </a:r>
        </a:p>
        <a:p xmlns:a="http://schemas.openxmlformats.org/drawingml/2006/main">
          <a:r>
            <a:rPr lang="ru-RU" sz="1200" dirty="0" smtClean="0"/>
            <a:t>46458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0.27826</cdr:x>
      <cdr:y>0.02778</cdr:y>
    </cdr:from>
    <cdr:to>
      <cdr:x>0.38261</cdr:x>
      <cdr:y>0.21926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286016" y="71438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4632,7 </a:t>
          </a:r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0.10667</cdr:x>
      <cdr:y>1.62769E-7</cdr:y>
    </cdr:from>
    <cdr:to>
      <cdr:x>0.34667</cdr:x>
      <cdr:y>0.04651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"/>
          <a:ext cx="1285866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35965,3 тыс. рублей</a:t>
          </a:r>
        </a:p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0.01205</cdr:y>
    </cdr:from>
    <cdr:to>
      <cdr:x>0.73333</cdr:x>
      <cdr:y>0.05814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4031"/>
          <a:ext cx="1643056" cy="283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34562,4 тыс. рублей </a:t>
          </a:r>
        </a:p>
      </cdr:txBody>
    </cdr:sp>
  </cdr:relSizeAnchor>
  <cdr:relSizeAnchor xmlns:cdr="http://schemas.openxmlformats.org/drawingml/2006/chartDrawing">
    <cdr:from>
      <cdr:x>0.69333</cdr:x>
      <cdr:y>0</cdr:y>
    </cdr:from>
    <cdr:to>
      <cdr:x>0.92</cdr:x>
      <cdr:y>0.10423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14776" y="0"/>
          <a:ext cx="1214428" cy="640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37257,5 тыс. рублей</a:t>
          </a:r>
          <a:endParaRPr lang="ru-RU" sz="12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0.05</cdr:y>
    </cdr:from>
    <cdr:to>
      <cdr:x>0.25333</cdr:x>
      <cdr:y>0.15422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2630,8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0.05</cdr:y>
    </cdr:from>
    <cdr:to>
      <cdr:x>0.57333</cdr:x>
      <cdr:y>0.15422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2624,1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0.05</cdr:y>
    </cdr:from>
    <cdr:to>
      <cdr:x>0.89333</cdr:x>
      <cdr:y>0.15423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85752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2624,1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0.07177</cdr:x>
      <cdr:y>0.03157</cdr:y>
    </cdr:from>
    <cdr:to>
      <cdr:x>0.28708</cdr:x>
      <cdr:y>0.12627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8" y="142885"/>
          <a:ext cx="1285883" cy="428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518,2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0.38278</cdr:x>
      <cdr:y>0.03157</cdr:y>
    </cdr:from>
    <cdr:to>
      <cdr:x>0.6579</cdr:x>
      <cdr:y>0.12627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142885"/>
          <a:ext cx="1643074" cy="428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2559,6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0.68182</cdr:x>
      <cdr:y>0.03157</cdr:y>
    </cdr:from>
    <cdr:to>
      <cdr:x>0.95694</cdr:x>
      <cdr:y>0.12627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71966" y="142885"/>
          <a:ext cx="1643074" cy="428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218,2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0.10667</cdr:x>
      <cdr:y>1.74977E-7</cdr:y>
    </cdr:from>
    <cdr:to>
      <cdr:x>0.25333</cdr:x>
      <cdr:y>0.075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"/>
          <a:ext cx="785782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27920,9</a:t>
          </a:r>
          <a:endParaRPr lang="ru-RU" sz="1400" dirty="0" smtClean="0"/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1.74977E-7</cdr:y>
    </cdr:from>
    <cdr:to>
      <cdr:x>0.57333</cdr:x>
      <cdr:y>0.0875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1"/>
          <a:ext cx="78578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27543,9</a:t>
          </a:r>
          <a:endParaRPr lang="ru-RU" sz="1400" dirty="0" smtClean="0"/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0.15</cdr:y>
    </cdr:from>
    <cdr:to>
      <cdr:x>0.89333</cdr:x>
      <cdr:y>0.225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46" y="857256"/>
          <a:ext cx="78578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22466,7</a:t>
          </a:r>
          <a:endParaRPr lang="ru-RU" sz="1400" dirty="0" smtClean="0"/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0.14172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0.14172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0.0375</cdr:y>
    </cdr:from>
    <cdr:to>
      <cdr:x>0.89333</cdr:x>
      <cdr:y>0.14173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14314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0.3552</cdr:x>
      <cdr:y>0</cdr:y>
    </cdr:from>
    <cdr:to>
      <cdr:x>0.62842</cdr:x>
      <cdr:y>0.12901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0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2019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0.18881</cdr:x>
      <cdr:y>0.02024</cdr:y>
    </cdr:from>
    <cdr:to>
      <cdr:x>0.29316</cdr:x>
      <cdr:y>0.21172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51116" y="52058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7069,5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0.08571</cdr:y>
    </cdr:from>
    <cdr:to>
      <cdr:x>0.14236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48" y="42862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333703,75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0.14757</cdr:x>
      <cdr:y>0.0274</cdr:y>
    </cdr:from>
    <cdr:to>
      <cdr:x>0.25869</cdr:x>
      <cdr:y>0.08454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4446" y="142876"/>
          <a:ext cx="914473" cy="29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402739,68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0.26042</cdr:x>
      <cdr:y>0.0411</cdr:y>
    </cdr:from>
    <cdr:to>
      <cdr:x>0.37153</cdr:x>
      <cdr:y>0.08219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43152" y="214315"/>
          <a:ext cx="914391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392169,85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0.39063</cdr:x>
      <cdr:y>0.12329</cdr:y>
    </cdr:from>
    <cdr:to>
      <cdr:x>0.50174</cdr:x>
      <cdr:y>0.18044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14710" y="642942"/>
          <a:ext cx="914390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331853,51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0.52084</cdr:x>
      <cdr:y>0.10959</cdr:y>
    </cdr:from>
    <cdr:to>
      <cdr:x>0.63195</cdr:x>
      <cdr:y>0.16674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86280" y="571504"/>
          <a:ext cx="914391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321363,51</a:t>
          </a:r>
        </a:p>
        <a:p xmlns:a="http://schemas.openxmlformats.org/drawingml/2006/main"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0.32118</cdr:x>
      <cdr:y>0.13636</cdr:y>
    </cdr:from>
    <cdr:to>
      <cdr:x>0.43229</cdr:x>
      <cdr:y>0.71818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0.27778</cdr:x>
      <cdr:y>0.09091</cdr:y>
    </cdr:from>
    <cdr:to>
      <cdr:x>0.38889</cdr:x>
      <cdr:y>0.67272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16" y="142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0.25174</cdr:x>
      <cdr:y>0</cdr:y>
    </cdr:from>
    <cdr:to>
      <cdr:x>0.68363</cdr:x>
      <cdr:y>0.18182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71702" y="0"/>
          <a:ext cx="3554276" cy="285751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23%</a:t>
          </a:r>
        </a:p>
        <a:p xmlns:a="http://schemas.openxmlformats.org/drawingml/2006/main">
          <a:r>
            <a:rPr lang="ru-RU" sz="1200" dirty="0" smtClean="0"/>
            <a:t>77872,66 тыс. руб.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22%</a:t>
          </a:r>
        </a:p>
        <a:p xmlns:a="http://schemas.openxmlformats.org/drawingml/2006/main">
          <a:r>
            <a:rPr lang="ru-RU" sz="1200" dirty="0" smtClean="0"/>
            <a:t>73548,34 тыс. руб.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119,93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26%</a:t>
          </a:r>
        </a:p>
        <a:p xmlns:a="http://schemas.openxmlformats.org/drawingml/2006/main">
          <a:r>
            <a:rPr lang="ru-RU" sz="1200" dirty="0" smtClean="0"/>
            <a:t>86150,66 тыс.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A416-6826-45AE-B963-C09DF4F0C9EC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D92C-48F8-47F2-82A5-02E01A07D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F3A2-D166-42DA-931F-370A73057F86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0.xml"/><Relationship Id="rId4" Type="http://schemas.openxmlformats.org/officeDocument/2006/relationships/chart" Target="../charts/char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4.xml"/><Relationship Id="rId4" Type="http://schemas.openxmlformats.org/officeDocument/2006/relationships/chart" Target="../charts/chart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7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1.xml"/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lnich-msu.ru/" TargetMode="External"/><Relationship Id="rId2" Type="http://schemas.openxmlformats.org/officeDocument/2006/relationships/hyperlink" Target="mailto:fo13@depfin.kirov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 проекту решения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Котельничской</a:t>
            </a:r>
            <a:r>
              <a:rPr lang="ru-RU" dirty="0" smtClean="0">
                <a:solidFill>
                  <a:schemeClr val="tx1"/>
                </a:solidFill>
              </a:rPr>
              <a:t> районной Думы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 бюджете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района на 2019 год и на плановый период 2020 и 2021 годов»</a:t>
            </a:r>
            <a:endParaRPr lang="ru-RU" dirty="0">
              <a:solidFill>
                <a:schemeClr val="tx1"/>
              </a:solidFill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от акцизов на нефтепродукты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71480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764704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4607,9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692696"/>
            <a:ext cx="9217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4690,2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5258,8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5583,6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4000504"/>
            <a:ext cx="3071834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Акциз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один из видов налога, представляющий не связанный с получением дохода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винно-водочные изделия, табачные изделия, деликатесы, предметы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роскоши,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нефтепродукты.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Плательщики акциза являются потребители, приобретающие товары, которые облагаются акцизным сбором.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6,7%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7,2%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7,4%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2019, 2020 и 2021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совокупный доход</a:t>
            </a:r>
            <a:endParaRPr lang="ru-RU" sz="3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357950" y="1000108"/>
            <a:ext cx="214314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районный бюджет от субъектов малого и среднего бизнеса поступают платежи по налогу, взимаемому в связи с применением упрощенной системы налогообложения, единому налогу на вмененный доход, единому сельхоз налогу, налогам на патентной системе налогообложения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85720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143108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929058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14414" y="1857364"/>
            <a:ext cx="85725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38,5%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71802" y="1857364"/>
            <a:ext cx="857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38,6%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1857364"/>
            <a:ext cx="9383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38,8%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596" y="92867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налогов на совокупный доход  в общем объеме налоговых и неналоговых доходов районного бюджета в 2018, 2019 и 2020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428860" y="4000504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13899,6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4286256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21584,3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4071942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19003,25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768" y="3929066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19885,98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14348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357686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graphicFrame>
        <p:nvGraphicFramePr>
          <p:cNvPr id="33" name="Содержимое 32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229600" cy="262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имущество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1268760"/>
            <a:ext cx="754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6043,8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124744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6075,2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980728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6165,2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764704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6257,7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500438"/>
            <a:ext cx="314327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имущество организаций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Объектами налогообложения для российских организаций признается движимое и недвижимое имущество (в том числе имущество, переданное во временное владение, в пользование, распоряжение,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доверительное управление, внесенное в совместную деятельность или полученное по концессионному соглашению)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8,7%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8,5%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8,3%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неналоговых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357298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15258,9 тыс. руб. – всего неналоговых доходов.</a:t>
            </a:r>
          </a:p>
          <a:p>
            <a:r>
              <a:rPr lang="ru-RU" sz="1000" dirty="0" smtClean="0"/>
              <a:t>Это составляет 3,9%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1340768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15541,9 тыс. руб. – всего неналоговых доходов.</a:t>
            </a:r>
          </a:p>
          <a:p>
            <a:r>
              <a:rPr lang="ru-RU" sz="1000" dirty="0" smtClean="0"/>
              <a:t>Это составляет 4,7%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357298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15994,6 тыс. руб. – всего налоговых доходов.</a:t>
            </a:r>
          </a:p>
          <a:p>
            <a:r>
              <a:rPr lang="ru-RU" sz="1000" dirty="0" smtClean="0"/>
              <a:t>Это составляет 5% в общем объеме доходов.</a:t>
            </a:r>
            <a:endParaRPr lang="ru-RU" sz="1000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131840" y="764704"/>
          <a:ext cx="278605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156176" y="764704"/>
          <a:ext cx="2714612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Объем и структура безвозмездных поступлений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196752"/>
            <a:ext cx="3000396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318874,28тыс. руб. – всего безвозмездных поступлений.</a:t>
            </a:r>
          </a:p>
          <a:p>
            <a:r>
              <a:rPr lang="ru-RU" sz="1000" dirty="0" smtClean="0"/>
              <a:t>Это составляет 82,1% в общем объеме доходов.</a:t>
            </a:r>
            <a:endParaRPr lang="ru-RU" sz="1000" dirty="0"/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059832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31840" y="1196752"/>
            <a:ext cx="3083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259262,31 тыс. руб. – всего безвозмездных поступлений.</a:t>
            </a:r>
          </a:p>
          <a:p>
            <a:r>
              <a:rPr lang="ru-RU" sz="1000" dirty="0" smtClean="0"/>
              <a:t>Это составляет 78,1% в общем объеме доходов.</a:t>
            </a:r>
            <a:endParaRPr lang="ru-RU" sz="10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12160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84168" y="1196752"/>
            <a:ext cx="2845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245698,61 тыс. руб. – всего безвозмездных поступлений.</a:t>
            </a:r>
          </a:p>
          <a:p>
            <a:r>
              <a:rPr lang="ru-RU" sz="1000" dirty="0" smtClean="0"/>
              <a:t>Это составляет 76,5%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РАСХОДЫ</a:t>
            </a:r>
            <a:endParaRPr lang="ru-RU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7"/>
          <a:ext cx="93583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Расходы районного бюджета по разделам бюджетной классификации расходов бюджетов, тыс. рублей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2017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14356"/>
          <a:ext cx="8229600" cy="157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0034" y="2285992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64331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54%</a:t>
            </a:r>
          </a:p>
          <a:p>
            <a:r>
              <a:rPr lang="ru-RU" sz="1200" dirty="0" smtClean="0"/>
              <a:t>180122,73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331663,66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2017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2018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55 %</a:t>
            </a:r>
          </a:p>
          <a:p>
            <a:r>
              <a:rPr lang="ru-RU" sz="1200" dirty="0" smtClean="0"/>
              <a:t>185778,69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333080,80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2018 г. (первоначальный план)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проекта районного бюджета основывается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Проекте основных направлений бюджетной политики и основных направлений налоговой политики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на 2019 год и на плановый период 2020 </a:t>
            </a:r>
            <a:r>
              <a:rPr lang="ru-RU" smtClean="0"/>
              <a:t>и 2021 </a:t>
            </a:r>
            <a:r>
              <a:rPr lang="ru-RU" dirty="0" smtClean="0"/>
              <a:t>годов;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Бюджетном прогнозе;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Прогнозе социально-экономического развития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Муниципальных программах (проектах муниципальных программ, проектах изменений муниципальных программ)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2019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60%</a:t>
            </a:r>
          </a:p>
          <a:p>
            <a:r>
              <a:rPr lang="ru-RU" sz="1200" dirty="0" smtClean="0"/>
              <a:t>235907,98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390050,75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2019 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2020году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55 %</a:t>
            </a:r>
          </a:p>
          <a:p>
            <a:r>
              <a:rPr lang="ru-RU" sz="1200" dirty="0" smtClean="0"/>
              <a:t>183313,31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329770,31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2020г.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2021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57%</a:t>
            </a:r>
          </a:p>
          <a:p>
            <a:r>
              <a:rPr lang="ru-RU" sz="1200" dirty="0" smtClean="0"/>
              <a:t>182238,11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319285,31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2020 г. </a:t>
            </a:r>
            <a:endParaRPr lang="ru-RU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общегосударственные вопросы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535785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571480"/>
            <a:ext cx="3286116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Руководство и управление в сфере установленных функций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главы муниципального образования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муниципального района,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контрольно-счетной комиссии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отраслевых органов администрации района, осуществляющих реализацию муниципальных функций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за счет средств областного бюджета по выполнению государственных полномочий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3000372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Резервные фонды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3357562"/>
            <a:ext cx="3286116" cy="3077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</a:t>
            </a:r>
            <a:r>
              <a:rPr lang="ru-RU" sz="1200" dirty="0" err="1" smtClean="0"/>
              <a:t>централизованнрй</a:t>
            </a:r>
            <a:r>
              <a:rPr lang="ru-RU" sz="1200" dirty="0" smtClean="0"/>
              <a:t> бухгалтерии и обслуживающего персонала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технических работников отдела по управлению имуществом и земельными ресурсами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финансовое обеспечение переданных государственных полномочий в области архивных фондов и административных комиссий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проведение мероприятий по развитию муниципальной службы и информатизации деятельности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иные мероприятия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6500835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Судебная система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на национальную оборону, национальную безопасность и правоохранительную деятельность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Содержание единой дежурно-диспетчерской службы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 Кировской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Мероприятия направленные на профилактику правонарушений и преступлений в </a:t>
            </a:r>
            <a:r>
              <a:rPr lang="ru-RU" sz="1200" dirty="0" err="1" smtClean="0"/>
              <a:t>Котельничском</a:t>
            </a:r>
            <a:r>
              <a:rPr lang="ru-RU" sz="1200" dirty="0" smtClean="0"/>
              <a:t> районе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2571744"/>
            <a:ext cx="3286116" cy="123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оборона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Субвенция местным бюджетам на реализацию полномочий по осуществлению первичного воинского учета на территориях, где отсутствуют военные комиссариаты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000636"/>
            <a:ext cx="4786346" cy="11695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2 муниципальных программ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Кировской области: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Развитие муниципального управления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Управление муниципальными финансами и регулирование межбюджетных отношений</a:t>
            </a:r>
            <a:endParaRPr lang="ru-RU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на национальную экономику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57752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314" y="571480"/>
            <a:ext cx="2057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Дорожное хозяйство</a:t>
            </a:r>
            <a:endParaRPr lang="ru-RU" sz="1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858016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58016" y="571480"/>
            <a:ext cx="1929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Сельское хозяйство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00010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35235,2</a:t>
            </a:r>
          </a:p>
          <a:p>
            <a:r>
              <a:rPr lang="ru-RU" sz="1200" b="1" dirty="0" smtClean="0"/>
              <a:t>35803,8</a:t>
            </a:r>
          </a:p>
          <a:p>
            <a:r>
              <a:rPr lang="ru-RU" sz="1200" b="1" dirty="0" smtClean="0"/>
              <a:t>36128,6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1000108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19889,70</a:t>
            </a:r>
          </a:p>
          <a:p>
            <a:r>
              <a:rPr lang="ru-RU" sz="1200" b="1" dirty="0" smtClean="0"/>
              <a:t>13237,10</a:t>
            </a:r>
          </a:p>
          <a:p>
            <a:r>
              <a:rPr lang="ru-RU" sz="1200" b="1" dirty="0" smtClean="0"/>
              <a:t>8658,20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228599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4000504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28860" y="2357430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Транспорт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Субсидии юридическим лицам и индивидуальным предпринимателям, осуществляющим перевозку пассажиров автомобильным транспортом пригородных,  </a:t>
            </a:r>
            <a:r>
              <a:rPr lang="ru-RU" sz="4800" dirty="0" err="1" smtClean="0"/>
              <a:t>внутримуниципальных</a:t>
            </a:r>
            <a:r>
              <a:rPr lang="ru-RU" sz="4800" dirty="0" smtClean="0"/>
              <a:t> и межмуниципальных маршрутах  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357430"/>
            <a:ext cx="857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43042" y="414338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163,3</a:t>
            </a:r>
          </a:p>
          <a:p>
            <a:r>
              <a:rPr lang="ru-RU" sz="1200" b="1" dirty="0" smtClean="0"/>
              <a:t>18,0</a:t>
            </a:r>
          </a:p>
          <a:p>
            <a:r>
              <a:rPr lang="ru-RU" sz="1200" b="1" dirty="0" smtClean="0"/>
              <a:t>18,0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28860" y="4071942"/>
            <a:ext cx="628654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Другие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Поддержка малого и среднего предпринимательства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туризма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строительства и архитектуры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Выделение земельных участков из земель сельскохозяйственного назначения в счет невостребованных земельных долей и (или) земельных долей, от права собственности на которые граждане отказались (2018 год)</a:t>
            </a:r>
            <a:endParaRPr lang="ru-RU" sz="48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428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55528,2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64304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49058,9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07180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44804,8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2019г.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2020г.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2021г.</a:t>
            </a:r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на сельское хозяйство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42910" y="92867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42910" y="271462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642910" y="4572008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12858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19889,7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43174" y="307181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13237,1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643174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8658,2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54292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2021г.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364331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2020г.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18573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2019 г.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1071546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Возмещение части затрат на уплату процентов по инвестиционным кредитам (займам) в агропромышленном комплексе</a:t>
            </a:r>
            <a:r>
              <a:rPr lang="ru-RU" dirty="0" smtClean="0"/>
              <a:t>	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Прочие мероприятия: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- Защита населения от болезней общих для человека и животных, в части организации и содержания скотомогильников; </a:t>
            </a:r>
            <a:r>
              <a:rPr lang="ru-RU" dirty="0" smtClean="0"/>
              <a:t>		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- Организация проведения мероприятий по предупреждению и ликвидации безнадзорных домашних животных.</a:t>
            </a:r>
            <a:r>
              <a:rPr lang="ru-RU" dirty="0" smtClean="0"/>
              <a:t>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0" y="0"/>
            <a:ext cx="892975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дорожное хозяйство (дорожный фонд) тыс. руб.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642918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928794" y="2643182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928794" y="4572008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857620" y="85723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35235,2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57620" y="2928934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35803,8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857620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36128,6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150017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Котельничского района в 2019 году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3500438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Котельничского района в 2020 году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Котельничского района в 2021 году</a:t>
            </a:r>
            <a:endParaRPr lang="ru-RU" sz="14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15008" y="4500570"/>
            <a:ext cx="3071834" cy="17859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Котельничском</a:t>
            </a:r>
            <a:r>
              <a:rPr lang="ru-RU" sz="2000" dirty="0" smtClean="0">
                <a:solidFill>
                  <a:schemeClr val="bg1"/>
                </a:solidFill>
              </a:rPr>
              <a:t> районе протяженность автомобильных дорог местного значения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составляет 560,8 км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1406" y="857232"/>
            <a:ext cx="1928826" cy="37862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Доходы от уплаты акцизов на автомобильный бензин, прямогонный бензин, дизельное топливо, моторное масло для дизельных и карбюраторных (</a:t>
            </a:r>
            <a:r>
              <a:rPr lang="ru-RU" sz="1200" dirty="0" err="1" smtClean="0">
                <a:solidFill>
                  <a:schemeClr val="bg1"/>
                </a:solidFill>
              </a:rPr>
              <a:t>инжекторных</a:t>
            </a:r>
            <a:r>
              <a:rPr lang="ru-RU" sz="1200" dirty="0" smtClean="0">
                <a:solidFill>
                  <a:schemeClr val="bg1"/>
                </a:solidFill>
              </a:rPr>
              <a:t>) двигателей, производимых на территории РФ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Субсидия из областного бюджета на осуществление дорожной деятельности в отношении автомобильных дорог общего пользования местного значения</a:t>
            </a:r>
          </a:p>
        </p:txBody>
      </p:sp>
      <p:pic>
        <p:nvPicPr>
          <p:cNvPr id="15362" name="Picture 2" descr="C:\Users\Админ\Desktop\Рисунок3 - копия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785794"/>
            <a:ext cx="3458334" cy="3043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59721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5214942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Расходы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будут финансироваться в рамках муниципальной программы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Котельничского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района «Развитие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коммунальной и жилищной инфраструктуры»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1000108"/>
            <a:ext cx="2928926" cy="178595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ЖИЛИЩНОЕ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Средства</a:t>
            </a:r>
            <a:r>
              <a:rPr lang="ru-RU" dirty="0" smtClean="0">
                <a:latin typeface="+mj-lt"/>
                <a:ea typeface="+mj-ea"/>
                <a:cs typeface="+mj-cs"/>
              </a:rPr>
              <a:t> на уплату обязательных взносов на капитальный ремонт общего имущества в многоквартирных домах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929322" y="3000372"/>
            <a:ext cx="2928958" cy="150019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КОММУНАЛЬНОЕ</a:t>
            </a:r>
            <a:r>
              <a:rPr kumimoji="0" lang="ru-RU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300" baseline="0" dirty="0" smtClean="0">
                <a:latin typeface="+mj-lt"/>
                <a:ea typeface="+mj-ea"/>
                <a:cs typeface="+mj-cs"/>
              </a:rPr>
              <a:t>Расходы на приобретение водо</a:t>
            </a:r>
            <a:r>
              <a:rPr lang="ru-RU" sz="2300" dirty="0" smtClean="0">
                <a:latin typeface="+mj-lt"/>
                <a:ea typeface="+mj-ea"/>
                <a:cs typeface="+mj-cs"/>
              </a:rPr>
              <a:t>грейных котлов и проведение работ (оказание услуг), связанных с обеспечением функционирования систем теплоснабжения в границах </a:t>
            </a:r>
            <a:r>
              <a:rPr lang="ru-RU" sz="2300" dirty="0" err="1" smtClean="0"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2300" dirty="0" smtClean="0">
                <a:latin typeface="+mj-lt"/>
                <a:ea typeface="+mj-ea"/>
                <a:cs typeface="+mj-cs"/>
              </a:rPr>
              <a:t> муниципального района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929322" y="4643446"/>
            <a:ext cx="2928958" cy="135732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БЛАГОУСТРОЙСТВО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latin typeface="+mj-lt"/>
                <a:ea typeface="+mj-ea"/>
                <a:cs typeface="+mj-cs"/>
              </a:rPr>
              <a:t>Средства субсидии из федерального, областного и местного бюджетов на реализацию программ формирования современной городской среды (</a:t>
            </a:r>
            <a:r>
              <a:rPr lang="ru-RU" sz="1400" baseline="0" dirty="0" err="1" smtClean="0">
                <a:latin typeface="+mj-lt"/>
                <a:ea typeface="+mj-ea"/>
                <a:cs typeface="+mj-cs"/>
              </a:rPr>
              <a:t>Биртяевское</a:t>
            </a:r>
            <a:r>
              <a:rPr lang="ru-RU" sz="1400" baseline="0" dirty="0" smtClean="0">
                <a:latin typeface="+mj-lt"/>
                <a:ea typeface="+mj-ea"/>
                <a:cs typeface="+mj-cs"/>
              </a:rPr>
              <a:t> сельское поселение)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образование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571480"/>
            <a:ext cx="300039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Дошкольное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5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образования в муниципальных дошкольных 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Котельничского муниципального района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Реализация мер, направленных на выполнение предписаний по устранению нарушений обязательных требований пожарной безопасности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2" y="21429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464363" y="1035811"/>
            <a:ext cx="178595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164096,61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2019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214282" y="235743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 rot="16200000">
            <a:off x="-500082" y="314323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159993,91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2020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Содержимое 3"/>
          <p:cNvGraphicFramePr>
            <a:graphicFrameLocks/>
          </p:cNvGraphicFramePr>
          <p:nvPr/>
        </p:nvGraphicFramePr>
        <p:xfrm>
          <a:off x="214282" y="450057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 rot="16200000">
            <a:off x="-500082" y="528637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158505,31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2021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5008" y="2071678"/>
            <a:ext cx="3000396" cy="1357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 13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начального общего, основного общего, среднего общего и дополнительного образования детей в муниципальных общеобразовательных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Создание в общеобразовательных организациях, расположенных в сельской местности, условий для занятий физической культурой и спортом (2019год)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Подготовка образовательных учреждений к новому учебному году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4071942"/>
            <a:ext cx="3000396" cy="15001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Молодёжная политика и оздоровление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Оплата стоимости питания детей в лагерях, организованных муниципальными учреждениями, осуществляющими организацию отдыха и оздоровления детей в каникулярное время с дневным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пребыванием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Мероприятия в сфере молодежной политики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районе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715008" y="3500438"/>
            <a:ext cx="3000396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Дополнительное образование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Финансовое обеспечение деятельности 3 районных учреждений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643554"/>
            <a:ext cx="3000396" cy="1143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Другие вопросы в области образования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Противодействие коррупции 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районе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деятельности централизованной бухгалтерии, методкабинета и хозяйственно-эксплуатационной группы Управления образования администрации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формирования районного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Формирование районного бюджета на 2019 и на плановый период 2020 и 2021 годы осуществлялось в соответствии с задачами, определёнными прогнозом социально-экономического развития района муниципальными программами </a:t>
            </a:r>
            <a:r>
              <a:rPr lang="ru-RU" sz="3400" dirty="0" err="1" smtClean="0"/>
              <a:t>Котельничского</a:t>
            </a:r>
            <a:r>
              <a:rPr lang="ru-RU" sz="3400" dirty="0" smtClean="0"/>
              <a:t> района.</a:t>
            </a:r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Планирование районного бюджета осуществлялось в соответствии с методиками прогнозирования поступления доходов, утверждёнными главными администраторами доходов бюджетов бюджетной системы и приказом финансового управления от 23.07.2018 №45 «Об утверждении Порядка и Методики планирования бюджетных ассигнований районного бюджета».</a:t>
            </a:r>
          </a:p>
          <a:p>
            <a:pPr algn="just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культуру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000108"/>
            <a:ext cx="321471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Расходы будут осуществляться в рамках двух муниципальных программ </a:t>
            </a:r>
            <a:r>
              <a:rPr lang="ru-RU" sz="1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 Кировской области: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Развитие культуры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071802" y="357166"/>
          <a:ext cx="4071966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8082" y="50004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57049,37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71462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8107,1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58082" y="4643446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8127,5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14298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2019г.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521495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2021г.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328612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2020г.</a:t>
            </a:r>
            <a:endParaRPr lang="ru-RU" sz="14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000364" y="4429132"/>
          <a:ext cx="4429156" cy="225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2714612" y="2285992"/>
          <a:ext cx="4572032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5" y="4500570"/>
            <a:ext cx="350046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6643702" y="1714488"/>
            <a:ext cx="2357454" cy="928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1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2019 году продолжение работ по реконструкции здания, капитальному ремонту наружных сетей, благоустройству территории МКУК «Искровский СДК» за счет средств Президента РФ</a:t>
            </a:r>
            <a:endParaRPr lang="ru-RU" sz="1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социальную политику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Пенсионное 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выплата доплат к пенсии за выслугу лет муниципальным служащим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643314"/>
            <a:ext cx="328611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вопросы в области соц.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Всероссийской общественной организации ветеранов (пенсионеров) войны, труда, Вооруженных сил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общественной организации «Всероссийское общество инвалидов»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1571612"/>
            <a:ext cx="3286116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Социальное обеспечение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Меры соц. поддержки гражданам за счет средств областной субвенции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на выплату мер социальной поддержки по договорам о целевом обучении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643182"/>
            <a:ext cx="328611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Охрана семьи и детства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социальной поддержки семей с детьми за счет средств областной субвенции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86446" y="5072074"/>
            <a:ext cx="285752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5 муниципальных программ Котельничского района Кировской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физическую культуру и спорт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1428736"/>
            <a:ext cx="3286116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муниципальной программы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«Развитие  физической культуры и спорта»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3143248"/>
            <a:ext cx="3286116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официальных спортивных мероприятий и обеспечение участия спортивных сборных команд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спортивных соревнованиях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физкультурных мероприятий, в том числе Фестивалей инвалидного спорта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предоставление межбюджетных трансфертов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7180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92932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00049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2020</a:t>
            </a:r>
            <a:endParaRPr lang="ru-RU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685801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2021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3429000"/>
          <a:ext cx="8286808" cy="302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285884"/>
                <a:gridCol w="1143008"/>
                <a:gridCol w="1143008"/>
              </a:tblGrid>
              <a:tr h="19092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2021</a:t>
                      </a:r>
                      <a:endParaRPr lang="ru-RU" sz="1600" dirty="0"/>
                    </a:p>
                  </a:txBody>
                  <a:tcPr/>
                </a:tc>
              </a:tr>
              <a:tr h="521976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Дотация бюджетам поселений на поддержку мер по обеспечению сбалансированности бюджетов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сельских поселений К</a:t>
                      </a:r>
                      <a:r>
                        <a:rPr lang="ru-RU" sz="1400" baseline="0" dirty="0" smtClean="0"/>
                        <a:t>отельничского района, тыс. руб.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32856,5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33131,5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33343,3</a:t>
                      </a:r>
                      <a:endParaRPr lang="ru-RU" sz="1600" dirty="0"/>
                    </a:p>
                  </a:txBody>
                  <a:tcPr/>
                </a:tc>
              </a:tr>
              <a:tr h="55620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Дотации на выравнивание бюджетной обеспеченности сельских поселений </a:t>
                      </a:r>
                      <a:r>
                        <a:rPr lang="ru-RU" sz="1400" baseline="0" dirty="0" err="1" smtClean="0"/>
                        <a:t>Котельничского</a:t>
                      </a:r>
                      <a:r>
                        <a:rPr lang="ru-RU" sz="1400" baseline="0" dirty="0" smtClean="0"/>
                        <a:t> района,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9848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9673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9502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Субсидия местным бюджетам на выравнивание обеспеченности муниципальных образований области по реализации или их отдельных расходных обязательств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592,87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592,9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592,9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Иные межбюджетные трансферты,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4451,6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3681,2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3681,2</a:t>
                      </a:r>
                      <a:endParaRPr lang="ru-RU" sz="1600" dirty="0"/>
                    </a:p>
                  </a:txBody>
                  <a:tcPr/>
                </a:tc>
              </a:tr>
              <a:tr h="19092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47748,97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47078,6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47119,4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3071810"/>
            <a:ext cx="45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Межбюджетные трансферты в 2019-2021 гг.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ВЫПЛАТЫ</a:t>
            </a:r>
            <a:endParaRPr lang="ru-RU" sz="7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отдельным категориям граждан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142984"/>
          <a:ext cx="8715436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24"/>
                <a:gridCol w="925001"/>
                <a:gridCol w="1397737"/>
                <a:gridCol w="1397737"/>
                <a:gridCol w="1397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2019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2020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2021</a:t>
                      </a:r>
                      <a:r>
                        <a:rPr lang="ru-RU" sz="1400" baseline="0" dirty="0" smtClean="0"/>
                        <a:t> 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Частичная компенсация</a:t>
                      </a:r>
                      <a:r>
                        <a:rPr lang="ru-RU" sz="1400" baseline="0" dirty="0" smtClean="0"/>
                        <a:t> расходов на оплату жилого помещения и коммунальных услуг в виде ежемесячной денежной выплаты отдельным категориям специалистов, работающих в муниципальных учреждениях и проживающих в сельских населенных пунктах или поселках городского типа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Компенсация расходов на оплату жилых помещений,</a:t>
                      </a:r>
                      <a:r>
                        <a:rPr lang="ru-RU" sz="1400" baseline="0" dirty="0" smtClean="0"/>
                        <a:t> отопления и электроснабжения в виде ежемесячной денежной выплаты руководителям, педагогическим работникам и иным специалистам (за исключением совместителей) муниципальных образовательных организаций, организаций для детей-сирот и детей, оставшихся без попечения родителей, проживающим и работающим в сельских населенных пунктах (поселках городского типа)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10433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10944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11382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11291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11729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Выплаты учащимся, студентам и молодежи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928694"/>
                <a:gridCol w="857256"/>
                <a:gridCol w="1000132"/>
                <a:gridCol w="857256"/>
                <a:gridCol w="928694"/>
                <a:gridCol w="9000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выплат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выплату мер социальной поддержки по договорам о целевом обучении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00958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на охрану семьи и детства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3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785818"/>
                <a:gridCol w="1071570"/>
                <a:gridCol w="785818"/>
                <a:gridCol w="1071570"/>
                <a:gridCol w="785818"/>
                <a:gridCol w="1071571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2019</a:t>
                      </a:r>
                      <a:r>
                        <a:rPr lang="ru-RU" sz="1200" baseline="0" dirty="0" smtClean="0"/>
                        <a:t>год</a:t>
                      </a:r>
                      <a:r>
                        <a:rPr lang="ru-RU" sz="1200" dirty="0" smtClean="0"/>
                        <a:t>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2020</a:t>
                      </a:r>
                      <a:r>
                        <a:rPr lang="ru-RU" sz="1200" baseline="0" dirty="0" smtClean="0"/>
                        <a:t>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2021</a:t>
                      </a:r>
                      <a:r>
                        <a:rPr lang="ru-RU" sz="1200" baseline="0" dirty="0" smtClean="0"/>
                        <a:t>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прав детей-сирот и детей, оставшихся без попечения родителей, лиц из числа детей-сирот</a:t>
                      </a:r>
                      <a:r>
                        <a:rPr lang="ru-RU" sz="1200" baseline="0" dirty="0" smtClean="0"/>
                        <a:t> на жилое помещение в соответствии с Законом Кировской области «О социальной поддержке детей-сирот и детей, оставшихся без попечения родителей, лиц из числа детей-сирот, детей попавших в сложную жизненную ситуацию»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11129,50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10241,70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4726,90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Компенсация платы взимаемой с родителей (законных представителей) за присмотр и уход за детьми</a:t>
                      </a:r>
                      <a:r>
                        <a:rPr lang="ru-RU" sz="1200" baseline="0" dirty="0" smtClean="0"/>
                        <a:t>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569,3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569,3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569,3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</a:t>
                      </a:r>
                      <a:r>
                        <a:rPr lang="ru-RU" sz="1200" baseline="0" dirty="0" smtClean="0"/>
                        <a:t> денежные выплаты на детей-сирот и детей, оставшихся без попечения родителей, находящихся под опекой (попечительством), в приемной семье, и по начислению и выплате ежемесячного вознаграждения, причитающегося приемным родителям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3455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15153,8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14266,0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8751,2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МУНИЦИПАЛЬНЫЙ ДОЛГ</a:t>
            </a:r>
            <a:endParaRPr lang="ru-RU" sz="7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Муниципальный долг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642918"/>
            <a:ext cx="6429420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2000 </a:t>
            </a:r>
            <a:r>
              <a:rPr lang="ru-RU" dirty="0" smtClean="0">
                <a:solidFill>
                  <a:schemeClr val="bg1"/>
                </a:solidFill>
              </a:rPr>
              <a:t>тыс. руб. на 01.01.2020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2000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2019 году 8000 тыс.руб.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 rot="16200000">
            <a:off x="-214330" y="1071530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2019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 rot="16200000">
            <a:off x="-250049" y="2893199"/>
            <a:ext cx="150019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rot="16200000">
            <a:off x="-178611" y="4679149"/>
            <a:ext cx="135732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357290" y="2428868"/>
            <a:ext cx="6500858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2000 тыс. руб. на 01.01.2021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2000тыс.руб.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2020 году 8000тыс.руб.</a:t>
            </a: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57290" y="4286256"/>
            <a:ext cx="6500858" cy="1357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2000 тыс. руб. на 01.01.2022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2000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2021 году 7000 тыс.руб.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Показатели социально-экономического развития </a:t>
            </a:r>
            <a:r>
              <a:rPr lang="ru-RU" sz="3600" dirty="0" err="1" smtClean="0"/>
              <a:t>Котельничского</a:t>
            </a:r>
            <a:r>
              <a:rPr lang="ru-RU" sz="3600" dirty="0" smtClean="0"/>
              <a:t> района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786874" cy="489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857256"/>
                <a:gridCol w="857256"/>
                <a:gridCol w="928694"/>
                <a:gridCol w="928694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 год (отчёт)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(оценка)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Среднегодовая численность населения, тыс. человек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13,24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12,75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12,28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11,84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11,43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оплаты труда,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630248,0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662360,0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694216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724149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760783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номинальная</a:t>
                      </a:r>
                      <a:r>
                        <a:rPr lang="ru-RU" sz="1200" baseline="0" dirty="0" smtClean="0"/>
                        <a:t> начисленная заработная плата в расчете на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15479,1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16973,1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17955,1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18988,6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20050,2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Прибыль прибыльных предприятий (с учетом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214666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171020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172810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173620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174080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 том числе прибыль прибыльных  </a:t>
                      </a:r>
                      <a:r>
                        <a:rPr lang="ru-RU" sz="1200" baseline="0" dirty="0" smtClean="0"/>
                        <a:t>сельскохозяйственных предприятий, тыс. рублей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138502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94800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95900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96400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174080</a:t>
                      </a:r>
                      <a:endParaRPr lang="ru-RU" sz="1200" dirty="0"/>
                    </a:p>
                  </a:txBody>
                  <a:tcPr/>
                </a:tc>
              </a:tr>
              <a:tr h="5824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Оборот малых предприятий (с учетом </a:t>
                      </a:r>
                      <a:r>
                        <a:rPr lang="ru-RU" sz="1200" dirty="0" err="1" smtClean="0"/>
                        <a:t>микропредприятий</a:t>
                      </a:r>
                      <a:r>
                        <a:rPr lang="ru-RU" sz="1200" dirty="0" smtClean="0"/>
                        <a:t>),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837001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867803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905746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942859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984345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Остаточная балансовая стоимость основных фондов на конец года,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1679440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1753103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1810829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1858746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1908108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потребительских цен за период с начала года,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102,8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физического</a:t>
                      </a:r>
                      <a:r>
                        <a:rPr lang="ru-RU" sz="1200" baseline="0" dirty="0" smtClean="0"/>
                        <a:t> объема платных услуг населению, % к предыдущему году в сопоставимых ценах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Контактная информация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Финансовое управление администрации Кировской области </a:t>
            </a:r>
            <a:r>
              <a:rPr lang="ru-RU" sz="2400" dirty="0" err="1" smtClean="0"/>
              <a:t>Котельничского</a:t>
            </a:r>
            <a:r>
              <a:rPr lang="ru-RU" sz="2400" dirty="0" smtClean="0"/>
              <a:t> района</a:t>
            </a:r>
          </a:p>
          <a:p>
            <a:pPr algn="ctr">
              <a:buNone/>
            </a:pPr>
            <a:r>
              <a:rPr lang="ru-RU" sz="2400" dirty="0" smtClean="0"/>
              <a:t>ул. Карла Маркса, д.16, г. Котельнич, 612607,</a:t>
            </a:r>
          </a:p>
          <a:p>
            <a:pPr algn="ctr">
              <a:buNone/>
            </a:pPr>
            <a:r>
              <a:rPr lang="ru-RU" sz="2400" dirty="0" smtClean="0"/>
              <a:t>тел. (83342) 4-07-18,</a:t>
            </a:r>
          </a:p>
          <a:p>
            <a:pPr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fo13@depfin.kirov.ru</a:t>
            </a: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Интернет сайт: </a:t>
            </a:r>
            <a:r>
              <a:rPr lang="en-US" sz="2400" dirty="0" smtClean="0">
                <a:hlinkClick r:id="rId3"/>
              </a:rPr>
              <a:t>http://www.kotelnich-msu.ru/</a:t>
            </a:r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Режим работы:</a:t>
            </a:r>
          </a:p>
          <a:p>
            <a:pPr algn="ctr">
              <a:buNone/>
            </a:pPr>
            <a:r>
              <a:rPr lang="ru-RU" sz="2000" dirty="0" smtClean="0"/>
              <a:t>понедельник-четверг с 7:48 до 17:00</a:t>
            </a:r>
          </a:p>
          <a:p>
            <a:pPr algn="ctr">
              <a:buNone/>
            </a:pPr>
            <a:r>
              <a:rPr lang="ru-RU" sz="2000" dirty="0" smtClean="0"/>
              <a:t>пятница с 7:48 до 16:00</a:t>
            </a:r>
          </a:p>
          <a:p>
            <a:pPr algn="ctr">
              <a:buNone/>
            </a:pPr>
            <a:r>
              <a:rPr lang="ru-RU" sz="2000" dirty="0" smtClean="0"/>
              <a:t>перерыв на обед с 12 до 13 часов</a:t>
            </a:r>
          </a:p>
          <a:p>
            <a:pPr algn="ctr">
              <a:buNone/>
            </a:pPr>
            <a:r>
              <a:rPr lang="ru-RU" sz="2000" dirty="0" smtClean="0"/>
              <a:t>суббота-воскресенье выходной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районного бюджета, тыс. 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71530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Бюджет</a:t>
            </a:r>
            <a:r>
              <a:rPr lang="ru-RU" dirty="0" smtClean="0"/>
              <a:t> – план доходов и расходов государства, субъекта Российской Федерации, муниципального образования, необходимый для обеспечения выполнения ими своих обязательств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ДОХОДЫ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14546" y="1071547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868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929190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286512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643834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285860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</a:p>
          <a:p>
            <a:r>
              <a:rPr lang="ru-RU" sz="1200" dirty="0" smtClean="0"/>
              <a:t>сумма налоговых доходов и удельный вес 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71,9%</a:t>
            </a:r>
          </a:p>
          <a:p>
            <a:r>
              <a:rPr lang="ru-RU" sz="1200" dirty="0" smtClean="0"/>
              <a:t>46082,0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75,9%</a:t>
            </a:r>
          </a:p>
          <a:p>
            <a:r>
              <a:rPr lang="ru-RU" sz="1200" dirty="0" smtClean="0"/>
              <a:t>48124,8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78,1%</a:t>
            </a:r>
          </a:p>
          <a:p>
            <a:r>
              <a:rPr lang="ru-RU" sz="1200" dirty="0" smtClean="0"/>
              <a:t>54455,4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78,6%</a:t>
            </a:r>
          </a:p>
          <a:p>
            <a:r>
              <a:rPr lang="ru-RU" sz="1200" dirty="0" smtClean="0"/>
              <a:t>57049,3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78,9%</a:t>
            </a:r>
          </a:p>
          <a:p>
            <a:r>
              <a:rPr lang="ru-RU" sz="1200" dirty="0" smtClean="0"/>
              <a:t>59670,3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2214546" y="3071811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3571868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Содержимое 3"/>
          <p:cNvGraphicFramePr>
            <a:graphicFrameLocks/>
          </p:cNvGraphicFramePr>
          <p:nvPr/>
        </p:nvGraphicFramePr>
        <p:xfrm>
          <a:off x="4929190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Содержимое 3"/>
          <p:cNvGraphicFramePr>
            <a:graphicFrameLocks/>
          </p:cNvGraphicFramePr>
          <p:nvPr/>
        </p:nvGraphicFramePr>
        <p:xfrm>
          <a:off x="6286512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7643834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3286124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</a:p>
          <a:p>
            <a:r>
              <a:rPr lang="ru-RU" sz="1200" dirty="0" smtClean="0"/>
              <a:t>сумма неналоговых доходов и удельный вес неналоговых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28,1%</a:t>
            </a:r>
          </a:p>
          <a:p>
            <a:r>
              <a:rPr lang="ru-RU" sz="1200" dirty="0" smtClean="0"/>
              <a:t>18006,8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24,1%</a:t>
            </a:r>
          </a:p>
          <a:p>
            <a:r>
              <a:rPr lang="ru-RU" sz="1200" dirty="0" smtClean="0"/>
              <a:t>15282,5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6380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21,9%</a:t>
            </a:r>
          </a:p>
          <a:p>
            <a:r>
              <a:rPr lang="ru-RU" sz="1200" dirty="0" smtClean="0"/>
              <a:t>15258,9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21,4%</a:t>
            </a:r>
          </a:p>
          <a:p>
            <a:r>
              <a:rPr lang="ru-RU" sz="1200" dirty="0" smtClean="0"/>
              <a:t>15541,9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2462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21,1%</a:t>
            </a:r>
          </a:p>
          <a:p>
            <a:r>
              <a:rPr lang="ru-RU" sz="1200" dirty="0" smtClean="0"/>
              <a:t>15994,6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857232"/>
            <a:ext cx="1395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2017 год (отчет)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6182" y="857232"/>
            <a:ext cx="931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2018 год*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143504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2019 год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2020 год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2021 год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143240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084168" y="90872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54455,4тыс. руб. – всего налоговых доходов.</a:t>
            </a:r>
          </a:p>
          <a:p>
            <a:r>
              <a:rPr lang="ru-RU" sz="1000" dirty="0" smtClean="0"/>
              <a:t>Это составляет 14,0%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57049,3тыс. руб. – всего налоговых доходов.</a:t>
            </a:r>
          </a:p>
          <a:p>
            <a:r>
              <a:rPr lang="ru-RU" sz="1000" dirty="0" smtClean="0"/>
              <a:t>Это составляет 17,2%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59670,3 тыс. руб. – всего налоговых доходов.</a:t>
            </a:r>
          </a:p>
          <a:p>
            <a:r>
              <a:rPr lang="ru-RU" sz="1000" dirty="0" smtClean="0"/>
              <a:t>Это составляет 18,6% в общем объеме доходов.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56864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92696"/>
            <a:ext cx="9361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15376,73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548680"/>
            <a:ext cx="792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16859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548680"/>
            <a:ext cx="11617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17582,8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476673"/>
            <a:ext cx="8640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18478,1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785794"/>
            <a:ext cx="294318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доходы физических лиц (НДФЛ) – основной вид прямых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налогов.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995936" y="4509120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24,2%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24,2%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509120"/>
            <a:ext cx="93610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24,4%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налога в общем объеме налоговых и неналоговых доходов районного бюджета в 2019, 2020 и 2021 годах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786058"/>
            <a:ext cx="16430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Вознаграждение за выполнение трудовых или иных обязанностей;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продажи имущества, находившегося в собственности менее 3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сдачи имущества в аренду;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источников за пределами РФ;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в виде разного рода выигрышей;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2786058"/>
            <a:ext cx="1714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необлагаемые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продажи имущества, находившегося в собственности более трех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в порядке наследования;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по договору дарения от члена семьи и (или) близкого родственника в соответствии с Семейным кодексом РФ (от супруга, родителей и детей, в  том числе усыновителей и усыновленных, дедушки, бабушки и внуков, полнородных и не полнородных (имеющих общих отца или мать) братьев и сестер);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393537" y="4679165"/>
            <a:ext cx="3786214" cy="1588"/>
          </a:xfrm>
          <a:prstGeom prst="straightConnector1">
            <a:avLst/>
          </a:prstGeom>
          <a:ln>
            <a:prstDash val="sysDot"/>
            <a:headEnd type="oval" w="med" len="med"/>
            <a:tailEnd type="oval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</TotalTime>
  <Words>3298</Words>
  <Application>Microsoft Office PowerPoint</Application>
  <PresentationFormat>Экран (4:3)</PresentationFormat>
  <Paragraphs>714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Бюджет для граждан</vt:lpstr>
      <vt:lpstr>Составление проекта районного бюджета основывается на:</vt:lpstr>
      <vt:lpstr>Особенности формирования районного бюджета</vt:lpstr>
      <vt:lpstr>Показатели социально-экономического развития Котельничского района </vt:lpstr>
      <vt:lpstr>Основные характеристики районного бюджета, тыс. рублей</vt:lpstr>
      <vt:lpstr>ДОХОДЫ</vt:lpstr>
      <vt:lpstr>Доходы районного бюджета, тыс. рублей</vt:lpstr>
      <vt:lpstr>Объем и структура налоговых доходов</vt:lpstr>
      <vt:lpstr>Налог на доходы физических лиц</vt:lpstr>
      <vt:lpstr>Доходы от акцизов на нефтепродукты</vt:lpstr>
      <vt:lpstr>Налоги на совокупный доход</vt:lpstr>
      <vt:lpstr>Налоги на имущество</vt:lpstr>
      <vt:lpstr>Объем и структура неналоговых доходов</vt:lpstr>
      <vt:lpstr>Объем и структура безвозмездных поступлений</vt:lpstr>
      <vt:lpstr>РАСХОДЫ</vt:lpstr>
      <vt:lpstr>Расходы районного бюджета, тыс. рублей</vt:lpstr>
      <vt:lpstr>Расходы районного бюджета по разделам бюджетной классификации расходов бюджетов, тыс. рублей</vt:lpstr>
      <vt:lpstr>Расходы на реализацию муниципальных программ Котельничского района в 2017 году</vt:lpstr>
      <vt:lpstr>Расходы на реализацию муниципальных программ Котельничского района в 2018 году</vt:lpstr>
      <vt:lpstr>Расходы на реализацию муниципальных программ Котельничского района в 2019 году</vt:lpstr>
      <vt:lpstr>Расходы на реализацию муниципальных программ Котельничского района в 2020году</vt:lpstr>
      <vt:lpstr>Расходы на реализацию муниципальных программ Котельничского района в 2021 году</vt:lpstr>
      <vt:lpstr>Расходы на общегосударственные вопросы</vt:lpstr>
      <vt:lpstr>Расходы на национальную оборону, национальную безопасность и правоохранительную деятельность</vt:lpstr>
      <vt:lpstr>Расходы на национальную экономику</vt:lpstr>
      <vt:lpstr>Расходы на сельское хозяйство</vt:lpstr>
      <vt:lpstr>Расходы на дорожное хозяйство (дорожный фонд) тыс. руб.</vt:lpstr>
      <vt:lpstr>Расходы на жилищно-коммунальное хозяйство</vt:lpstr>
      <vt:lpstr>Расходы на образование</vt:lpstr>
      <vt:lpstr>Расходы на культуру</vt:lpstr>
      <vt:lpstr>Расходы на социальную политику</vt:lpstr>
      <vt:lpstr>Расходы на физическую культуру и спорт</vt:lpstr>
      <vt:lpstr>Расходы на предоставление межбюджетных трансфертов</vt:lpstr>
      <vt:lpstr>ВЫПЛАТЫ</vt:lpstr>
      <vt:lpstr>Выплаты отдельным категориям граждан</vt:lpstr>
      <vt:lpstr>Выплаты учащимся, студентам и молодежи</vt:lpstr>
      <vt:lpstr>Выплаты на охрану семьи и детства</vt:lpstr>
      <vt:lpstr>МУНИЦИПАЛЬНЫЙ ДОЛГ</vt:lpstr>
      <vt:lpstr>Муниципальный долг Котельничского района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</dc:creator>
  <cp:lastModifiedBy>User</cp:lastModifiedBy>
  <cp:revision>335</cp:revision>
  <dcterms:created xsi:type="dcterms:W3CDTF">2016-11-28T06:42:45Z</dcterms:created>
  <dcterms:modified xsi:type="dcterms:W3CDTF">2018-12-03T12:06:48Z</dcterms:modified>
</cp:coreProperties>
</file>